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 bwMode="hidden">
          <a:xfrm>
            <a:off x="0" y="4810563"/>
            <a:ext cx="9144000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107" y="1905000"/>
            <a:ext cx="6859786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107" y="5029200"/>
            <a:ext cx="6173808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 useBgFill="1">
        <p:nvSpPr>
          <p:cNvPr id="20" name="Freeform 9"/>
          <p:cNvSpPr>
            <a:spLocks/>
          </p:cNvSpPr>
          <p:nvPr/>
        </p:nvSpPr>
        <p:spPr bwMode="white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"/>
            <a:ext cx="9144000" cy="481056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068" y="1905000"/>
            <a:ext cx="6859035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6173809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reeform 9"/>
          <p:cNvSpPr>
            <a:spLocks/>
          </p:cNvSpPr>
          <p:nvPr/>
        </p:nvSpPr>
        <p:spPr bwMode="hidden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3277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29" y="1905000"/>
            <a:ext cx="3313277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7" y="2743201"/>
            <a:ext cx="3313277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29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29" y="2743201"/>
            <a:ext cx="3313277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hidden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337153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590" y="2087880"/>
            <a:ext cx="4344531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5"/>
          <p:cNvSpPr>
            <a:spLocks/>
          </p:cNvSpPr>
          <p:nvPr/>
        </p:nvSpPr>
        <p:spPr bwMode="auto">
          <a:xfrm>
            <a:off x="114210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956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0493" y="2087880"/>
            <a:ext cx="4339864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698772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hidden">
          <a:xfrm>
            <a:off x="1" y="1"/>
            <a:ext cx="691575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9"/>
          <p:cNvSpPr>
            <a:spLocks/>
          </p:cNvSpPr>
          <p:nvPr/>
        </p:nvSpPr>
        <p:spPr bwMode="hidden">
          <a:xfrm rot="5400000">
            <a:off x="3558725" y="3357038"/>
            <a:ext cx="6858000" cy="143930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685800"/>
            <a:ext cx="5597089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0868" y="685800"/>
            <a:ext cx="971804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7"/>
            <a:ext cx="9144000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 bwMode="hidden">
          <a:xfrm>
            <a:off x="0" y="1535909"/>
            <a:ext cx="9144000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8262" y="6420898"/>
            <a:ext cx="723215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06/01/2015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20898"/>
            <a:ext cx="525916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2900" y="6420898"/>
            <a:ext cx="478994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38" name="Freeform 9"/>
          <p:cNvSpPr>
            <a:spLocks/>
          </p:cNvSpPr>
          <p:nvPr/>
        </p:nvSpPr>
        <p:spPr bwMode="white">
          <a:xfrm>
            <a:off x="793" y="1470257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Azione e felicità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45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Aristotele, Etica </a:t>
            </a:r>
            <a:r>
              <a:rPr lang="it-IT" dirty="0" err="1"/>
              <a:t>Nicomachea</a:t>
            </a:r>
            <a:r>
              <a:rPr lang="it-IT" dirty="0"/>
              <a:t>, I, 6, 1098a, </a:t>
            </a:r>
            <a:r>
              <a:rPr lang="it-IT" dirty="0" smtClean="0"/>
              <a:t>16-17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Ma, certo, dire che la felicità è il bene supremo è, manifestamente, un’affermazione su cui c’è completo accordo; d’altra parte si sente il desiderio che si dica ancora in modo più chiaro che cosa essa è. Forse ci si riuscirebbe se si cogliesse la funzione </a:t>
            </a:r>
            <a:r>
              <a:rPr lang="it-IT" i="1" dirty="0"/>
              <a:t>[25]</a:t>
            </a:r>
            <a:r>
              <a:rPr lang="it-IT" dirty="0"/>
              <a:t> dell’uomo. Come, infatti, per il flautista, per lo scultore e per chiunque eserciti un’arte, e in generale per tutte le cose che hanno una determinata funzione ed un determinato tipo di attività, si ritiene che il bene e la perfezione consistano appunto in questa funzione, così si potrebbe ritenere che sia anche per l’uomo, se pur c’è una sua funzione propria. </a:t>
            </a:r>
          </a:p>
        </p:txBody>
      </p:sp>
    </p:spTree>
    <p:extLst>
      <p:ext uri="{BB962C8B-B14F-4D97-AF65-F5344CB8AC3E}">
        <p14:creationId xmlns:p14="http://schemas.microsoft.com/office/powerpoint/2010/main" val="344372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Forse, dunque, ci sono funzioni ed azioni proprie del falegname e del calzolaio, </a:t>
            </a:r>
            <a:r>
              <a:rPr lang="it-IT" i="1" dirty="0"/>
              <a:t>[30]</a:t>
            </a:r>
            <a:r>
              <a:rPr lang="it-IT" dirty="0"/>
              <a:t> mentre non ce n’è alcuna propria dell’uomo, ma è nato senza alcuna funzione specifica? Oppure come c’è, manifestamente, una funzione determinata dell’occhio, della mano, del piede e in genere di ciascuna parte del corpo, così anche dell’uomo si deve ammettere che esista una determinata funzione oltre a tutte queste? </a:t>
            </a:r>
            <a:r>
              <a:rPr lang="it-IT" b="1" dirty="0">
                <a:solidFill>
                  <a:srgbClr val="FF0000"/>
                </a:solidFill>
              </a:rPr>
              <a:t>Quale, dunque, potrebbe mai essere questa funzione? </a:t>
            </a:r>
            <a:r>
              <a:rPr lang="it-IT" dirty="0"/>
              <a:t>È manifesto infatti che il vivere è comune anche alle piante, mentre qui si sta cercando ciò che è proprio dell’uomo. </a:t>
            </a:r>
          </a:p>
        </p:txBody>
      </p:sp>
    </p:spTree>
    <p:extLst>
      <p:ext uri="{BB962C8B-B14F-4D97-AF65-F5344CB8AC3E}">
        <p14:creationId xmlns:p14="http://schemas.microsoft.com/office/powerpoint/2010/main" val="415848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i="1" dirty="0"/>
              <a:t>[1098a] </a:t>
            </a:r>
            <a:r>
              <a:rPr lang="it-IT" dirty="0"/>
              <a:t>Bisogna dunque escludere la vita che si riduca a nutrizione e crescita. Seguirebbe la vita dei sensi, ma anch’essa è, manifestamente, comune anche al cavallo, al bue e ad ogni altro animale. Dunque rimane la vita intesa come un certo tipo di attività della </a:t>
            </a:r>
            <a:r>
              <a:rPr lang="it-IT" b="1" dirty="0">
                <a:solidFill>
                  <a:srgbClr val="FF0000"/>
                </a:solidFill>
              </a:rPr>
              <a:t>parte razionale </a:t>
            </a:r>
            <a:r>
              <a:rPr lang="it-IT" dirty="0"/>
              <a:t>dell’anima (e di essa una parte è razionale in quanto è obbediente alla ragione, mentre l’altra </a:t>
            </a:r>
            <a:r>
              <a:rPr lang="it-IT" i="1" dirty="0"/>
              <a:t>[5]</a:t>
            </a:r>
            <a:r>
              <a:rPr lang="it-IT" dirty="0"/>
              <a:t> lo è in quanto possiede la ragione, cioè pensa). Poiché anche questa ha due sensi, bisogna considerare quella che è in atto, perché è essa che sembra essere chiamata vita nel senso più proprio. </a:t>
            </a:r>
          </a:p>
        </p:txBody>
      </p:sp>
    </p:spTree>
    <p:extLst>
      <p:ext uri="{BB962C8B-B14F-4D97-AF65-F5344CB8AC3E}">
        <p14:creationId xmlns:p14="http://schemas.microsoft.com/office/powerpoint/2010/main" val="313041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Se è funzione dell’anima dell’uomo l’attività secondo ragione o, quanto meno, non senza ragione, e se diciamo che nell’ambito di un genere è identica la funzione di un individuo e quella di un individuo di valore, come del citaredo e </a:t>
            </a:r>
            <a:r>
              <a:rPr lang="it-IT" i="1" dirty="0"/>
              <a:t>[10]</a:t>
            </a:r>
            <a:r>
              <a:rPr lang="it-IT" dirty="0"/>
              <a:t> del citaredo di valore, questo vale, dunque, in senso assoluto anche in tutti i casi, rimanendo aggiunta alla funzione l’eccellenza dovuta alla virtù: infatti, è proprio del citaredo suonare la cetra, e del citaredo di valore suonarla bene. Se è così, se poniamo come funzione propria dell’uomo un certo tipo di vita (appunto questa attività dell’anima e le azioni accompagnate da ragione) e funzione propria dell’uomo di valore attuarle bene </a:t>
            </a:r>
            <a:r>
              <a:rPr lang="it-IT" i="1" dirty="0"/>
              <a:t>[15]</a:t>
            </a:r>
            <a:r>
              <a:rPr lang="it-IT" dirty="0"/>
              <a:t> e perfettamente (ciascuna cosa sarà compiuta perfettamente se lo sarà secondo la sua virtù propria); se è così, il bene dell’uomo consiste in </a:t>
            </a:r>
            <a:r>
              <a:rPr lang="it-IT" b="1" dirty="0">
                <a:solidFill>
                  <a:srgbClr val="FF0000"/>
                </a:solidFill>
              </a:rPr>
              <a:t>un’attività dell’anima </a:t>
            </a:r>
            <a:r>
              <a:rPr lang="it-IT" dirty="0"/>
              <a:t>secondo la sua virtù, e se le virtù sono più d’una, secondo la migliore e la più perfetta.</a:t>
            </a:r>
          </a:p>
        </p:txBody>
      </p:sp>
    </p:spTree>
    <p:extLst>
      <p:ext uri="{BB962C8B-B14F-4D97-AF65-F5344CB8AC3E}">
        <p14:creationId xmlns:p14="http://schemas.microsoft.com/office/powerpoint/2010/main" val="328535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Azioni pratiche e azioni poietiche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Aristotele, </a:t>
            </a:r>
            <a:r>
              <a:rPr lang="it-IT" i="1" dirty="0"/>
              <a:t>Etica </a:t>
            </a:r>
            <a:r>
              <a:rPr lang="it-IT" i="1" dirty="0" err="1"/>
              <a:t>Nicomachea</a:t>
            </a:r>
            <a:r>
              <a:rPr lang="it-IT" dirty="0"/>
              <a:t> VI, </a:t>
            </a:r>
            <a:r>
              <a:rPr lang="it-IT" dirty="0" smtClean="0"/>
              <a:t>4-5:</a:t>
            </a:r>
          </a:p>
          <a:p>
            <a:r>
              <a:rPr lang="it-IT" b="1" dirty="0">
                <a:solidFill>
                  <a:srgbClr val="FF0000"/>
                </a:solidFill>
              </a:rPr>
              <a:t>Le azioni poietiche </a:t>
            </a:r>
            <a:r>
              <a:rPr lang="it-IT" dirty="0"/>
              <a:t>(</a:t>
            </a:r>
            <a:r>
              <a:rPr lang="it-IT" dirty="0" err="1"/>
              <a:t>pòiesis</a:t>
            </a:r>
            <a:r>
              <a:rPr lang="it-IT" dirty="0"/>
              <a:t>) sono quelle in cui gli agenti producono qualcosa, mettendo in atto le proprie capacità operative</a:t>
            </a:r>
            <a:r>
              <a:rPr lang="it-IT" dirty="0" smtClean="0"/>
              <a:t>. Il fine è </a:t>
            </a:r>
            <a:r>
              <a:rPr lang="it-IT" dirty="0"/>
              <a:t>esterno</a:t>
            </a:r>
            <a:r>
              <a:rPr lang="it-IT" dirty="0" smtClean="0"/>
              <a:t>.</a:t>
            </a:r>
          </a:p>
          <a:p>
            <a:r>
              <a:rPr lang="it-IT" b="1" dirty="0">
                <a:solidFill>
                  <a:srgbClr val="FF0000"/>
                </a:solidFill>
              </a:rPr>
              <a:t>Le azioni pratiche </a:t>
            </a:r>
            <a:r>
              <a:rPr lang="it-IT" dirty="0"/>
              <a:t>(</a:t>
            </a:r>
            <a:r>
              <a:rPr lang="it-IT" dirty="0" err="1"/>
              <a:t>pràxis</a:t>
            </a:r>
            <a:r>
              <a:rPr lang="it-IT" dirty="0"/>
              <a:t>) sono le azioni che l'agente compie per realizzare se stesso, le sue potenzialità, la sua vita</a:t>
            </a:r>
            <a:r>
              <a:rPr lang="it-IT" dirty="0" smtClean="0"/>
              <a:t>. </a:t>
            </a:r>
            <a:r>
              <a:rPr lang="it-IT" dirty="0"/>
              <a:t>Con le azioni pratiche non viene operato un </a:t>
            </a:r>
            <a:r>
              <a:rPr lang="it-IT" i="1" dirty="0"/>
              <a:t>fatto</a:t>
            </a:r>
            <a:r>
              <a:rPr lang="it-IT" dirty="0"/>
              <a:t>, ma un </a:t>
            </a:r>
            <a:r>
              <a:rPr lang="it-IT" i="1" dirty="0"/>
              <a:t>atto</a:t>
            </a:r>
            <a:r>
              <a:rPr lang="it-IT" dirty="0"/>
              <a:t> del soggetto.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84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L’agire pratico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Non è </a:t>
            </a:r>
            <a:r>
              <a:rPr lang="it-IT" b="1" dirty="0" smtClean="0">
                <a:solidFill>
                  <a:srgbClr val="FF0000"/>
                </a:solidFill>
              </a:rPr>
              <a:t>insegnabile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</a:t>
            </a:r>
            <a:r>
              <a:rPr lang="it-IT" dirty="0" err="1" smtClean="0"/>
              <a:t>cf</a:t>
            </a:r>
            <a:r>
              <a:rPr lang="it-IT" dirty="0" smtClean="0"/>
              <a:t> Platone, </a:t>
            </a:r>
            <a:r>
              <a:rPr lang="it-IT" i="1" dirty="0" err="1" smtClean="0"/>
              <a:t>Menone</a:t>
            </a:r>
            <a:r>
              <a:rPr lang="it-IT" dirty="0" smtClean="0"/>
              <a:t>).</a:t>
            </a:r>
          </a:p>
          <a:p>
            <a:r>
              <a:rPr lang="it-IT" dirty="0" smtClean="0"/>
              <a:t>L’etica non può essere ridotta a </a:t>
            </a:r>
            <a:r>
              <a:rPr lang="it-IT" b="1" dirty="0" smtClean="0">
                <a:solidFill>
                  <a:srgbClr val="FF0000"/>
                </a:solidFill>
              </a:rPr>
              <a:t>norme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da eseguire perché è un sapere pratico, non poietico.</a:t>
            </a:r>
          </a:p>
          <a:p>
            <a:r>
              <a:rPr lang="it-IT" dirty="0" smtClean="0"/>
              <a:t>Aristotele: la </a:t>
            </a:r>
            <a:r>
              <a:rPr lang="it-IT" b="1" i="1" dirty="0" err="1" smtClean="0">
                <a:solidFill>
                  <a:srgbClr val="FF0000"/>
                </a:solidFill>
              </a:rPr>
              <a:t>fronesis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pratica l’</a:t>
            </a:r>
            <a:r>
              <a:rPr lang="it-IT" b="1" i="1" dirty="0" err="1" smtClean="0">
                <a:solidFill>
                  <a:srgbClr val="FF0000"/>
                </a:solidFill>
              </a:rPr>
              <a:t>epikeia</a:t>
            </a:r>
            <a:r>
              <a:rPr lang="it-IT" dirty="0" smtClean="0"/>
              <a:t>.</a:t>
            </a:r>
          </a:p>
          <a:p>
            <a:r>
              <a:rPr lang="it-IT" dirty="0" smtClean="0"/>
              <a:t>Quando l’uomo compie un’azione, egli diventa responsabile, è </a:t>
            </a:r>
            <a:r>
              <a:rPr lang="it-IT" b="1" dirty="0" smtClean="0">
                <a:solidFill>
                  <a:srgbClr val="FF0000"/>
                </a:solidFill>
              </a:rPr>
              <a:t>imputabile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Nell’azione l’uomo agisce, non gli capita di agire.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251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Mappa dell’agire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44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«Nessuno può costringermi a volere qualcosa» (S. Vanni </a:t>
            </a:r>
            <a:r>
              <a:rPr lang="it-IT" dirty="0" err="1" smtClean="0"/>
              <a:t>Rovighi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Ovale 3"/>
          <p:cNvSpPr/>
          <p:nvPr/>
        </p:nvSpPr>
        <p:spPr>
          <a:xfrm>
            <a:off x="251520" y="4509120"/>
            <a:ext cx="1440160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Non volontà. Il già dato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763688" y="3933056"/>
            <a:ext cx="2016224" cy="6480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Desiderio/bisogno</a:t>
            </a:r>
            <a:endParaRPr lang="it-IT" dirty="0"/>
          </a:p>
        </p:txBody>
      </p:sp>
      <p:sp>
        <p:nvSpPr>
          <p:cNvPr id="6" name="Triangolo isoscele 5"/>
          <p:cNvSpPr/>
          <p:nvPr/>
        </p:nvSpPr>
        <p:spPr>
          <a:xfrm>
            <a:off x="2699792" y="2564904"/>
            <a:ext cx="2304256" cy="1008112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intelletto</a:t>
            </a:r>
            <a:endParaRPr lang="it-IT" dirty="0"/>
          </a:p>
        </p:txBody>
      </p:sp>
      <p:sp>
        <p:nvSpPr>
          <p:cNvPr id="7" name="Rettangolo arrotondato 6"/>
          <p:cNvSpPr/>
          <p:nvPr/>
        </p:nvSpPr>
        <p:spPr>
          <a:xfrm>
            <a:off x="3059832" y="4941168"/>
            <a:ext cx="1944216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volontà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5724128" y="4581128"/>
            <a:ext cx="2016224" cy="7560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intenzionalità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5580112" y="3140968"/>
            <a:ext cx="230425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discernimento</a:t>
            </a:r>
          </a:p>
          <a:p>
            <a:pPr algn="ctr"/>
            <a:r>
              <a:rPr lang="it-IT" dirty="0" smtClean="0"/>
              <a:t>deliberazione</a:t>
            </a:r>
            <a:endParaRPr lang="it-IT" dirty="0"/>
          </a:p>
        </p:txBody>
      </p:sp>
      <p:sp>
        <p:nvSpPr>
          <p:cNvPr id="10" name="Ovale 9"/>
          <p:cNvSpPr/>
          <p:nvPr/>
        </p:nvSpPr>
        <p:spPr>
          <a:xfrm>
            <a:off x="7380312" y="1700808"/>
            <a:ext cx="1584176" cy="122413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azione</a:t>
            </a:r>
            <a:endParaRPr lang="it-IT" dirty="0"/>
          </a:p>
        </p:txBody>
      </p:sp>
      <p:cxnSp>
        <p:nvCxnSpPr>
          <p:cNvPr id="14" name="Connettore 2 13"/>
          <p:cNvCxnSpPr/>
          <p:nvPr/>
        </p:nvCxnSpPr>
        <p:spPr>
          <a:xfrm flipV="1">
            <a:off x="4283968" y="3429000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 flipH="1">
            <a:off x="3059832" y="3429000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>
          <a:xfrm>
            <a:off x="3131840" y="4437112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V="1">
            <a:off x="4932040" y="4941168"/>
            <a:ext cx="93610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 flipV="1">
            <a:off x="4283968" y="3573016"/>
            <a:ext cx="1656184" cy="6840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flipV="1">
            <a:off x="7596336" y="2564904"/>
            <a:ext cx="1080120" cy="23942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5" name="Rettangolo 24"/>
          <p:cNvSpPr/>
          <p:nvPr/>
        </p:nvSpPr>
        <p:spPr>
          <a:xfrm>
            <a:off x="467544" y="6021288"/>
            <a:ext cx="8280920" cy="648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Il desiderio è oggetto del discernimento, non criterio dell’azione!</a:t>
            </a:r>
            <a:endParaRPr lang="it-IT" dirty="0"/>
          </a:p>
        </p:txBody>
      </p:sp>
      <p:cxnSp>
        <p:nvCxnSpPr>
          <p:cNvPr id="15" name="Connettore 2 14"/>
          <p:cNvCxnSpPr/>
          <p:nvPr/>
        </p:nvCxnSpPr>
        <p:spPr>
          <a:xfrm>
            <a:off x="1547664" y="5229200"/>
            <a:ext cx="1692188" cy="0"/>
          </a:xfrm>
          <a:prstGeom prst="straightConnector1">
            <a:avLst/>
          </a:prstGeom>
          <a:ln w="28575"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2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2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47</TotalTime>
  <Words>726</Words>
  <Application>Microsoft Office PowerPoint</Application>
  <PresentationFormat>Presentazione su schermo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Tema2</vt:lpstr>
      <vt:lpstr>Azione e felicità</vt:lpstr>
      <vt:lpstr>Aristotele, Etica Nicomachea, I, 6, 1098a, 16-17</vt:lpstr>
      <vt:lpstr>…</vt:lpstr>
      <vt:lpstr>…</vt:lpstr>
      <vt:lpstr>…</vt:lpstr>
      <vt:lpstr>Azioni pratiche e azioni poietiche</vt:lpstr>
      <vt:lpstr>L’agire pratico</vt:lpstr>
      <vt:lpstr>Mappa dell’agire</vt:lpstr>
      <vt:lpstr>«Nessuno può costringermi a volere qualcosa» (S. Vanni Rovighi)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Azione e felicità</dc:title>
  <dc:creator>utente</dc:creator>
  <cp:lastModifiedBy>Gaetano Piccolo</cp:lastModifiedBy>
  <cp:revision>6</cp:revision>
  <dcterms:created xsi:type="dcterms:W3CDTF">2013-12-15T08:36:54Z</dcterms:created>
  <dcterms:modified xsi:type="dcterms:W3CDTF">2015-01-06T15:48:31Z</dcterms:modified>
</cp:coreProperties>
</file>