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72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B3BD86-D4A2-4355-A544-4C2C6C9E4A1D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3DDF2FE5-3D4D-47A2-A0EC-67464023619A}">
      <dgm:prSet phldrT="[Testo]"/>
      <dgm:spPr/>
      <dgm:t>
        <a:bodyPr/>
        <a:lstStyle/>
        <a:p>
          <a:r>
            <a:rPr lang="it-IT" dirty="0" smtClean="0"/>
            <a:t>Bisogno/Desiderio</a:t>
          </a:r>
          <a:endParaRPr lang="it-IT" dirty="0"/>
        </a:p>
      </dgm:t>
    </dgm:pt>
    <dgm:pt modelId="{3660440F-9B05-4332-8D79-358600875546}" type="parTrans" cxnId="{88A1B446-DCC4-4A70-B5B2-4AD208DFF606}">
      <dgm:prSet/>
      <dgm:spPr/>
      <dgm:t>
        <a:bodyPr/>
        <a:lstStyle/>
        <a:p>
          <a:endParaRPr lang="it-IT"/>
        </a:p>
      </dgm:t>
    </dgm:pt>
    <dgm:pt modelId="{EB201F65-FFBD-43A9-ACF5-B466F2175C98}" type="sibTrans" cxnId="{88A1B446-DCC4-4A70-B5B2-4AD208DFF606}">
      <dgm:prSet/>
      <dgm:spPr/>
      <dgm:t>
        <a:bodyPr/>
        <a:lstStyle/>
        <a:p>
          <a:endParaRPr lang="it-IT"/>
        </a:p>
      </dgm:t>
    </dgm:pt>
    <dgm:pt modelId="{46F91FBA-FEE0-41E1-A22C-9B617178896A}">
      <dgm:prSet phldrT="[Testo]"/>
      <dgm:spPr/>
      <dgm:t>
        <a:bodyPr/>
        <a:lstStyle/>
        <a:p>
          <a:r>
            <a:rPr lang="it-IT" dirty="0" smtClean="0"/>
            <a:t>Valore</a:t>
          </a:r>
          <a:endParaRPr lang="it-IT" dirty="0"/>
        </a:p>
      </dgm:t>
    </dgm:pt>
    <dgm:pt modelId="{9CCF040F-0BC8-4161-B6B1-5570896E42A6}" type="parTrans" cxnId="{CB648F6D-809A-464E-82C2-4735B95CC9E6}">
      <dgm:prSet/>
      <dgm:spPr/>
      <dgm:t>
        <a:bodyPr/>
        <a:lstStyle/>
        <a:p>
          <a:endParaRPr lang="it-IT"/>
        </a:p>
      </dgm:t>
    </dgm:pt>
    <dgm:pt modelId="{F1F15396-E1C7-4821-8319-925725728214}" type="sibTrans" cxnId="{CB648F6D-809A-464E-82C2-4735B95CC9E6}">
      <dgm:prSet/>
      <dgm:spPr/>
      <dgm:t>
        <a:bodyPr/>
        <a:lstStyle/>
        <a:p>
          <a:endParaRPr lang="it-IT"/>
        </a:p>
      </dgm:t>
    </dgm:pt>
    <dgm:pt modelId="{7FAC3DFA-6C8B-476D-ADD3-C531CD8E1C74}" type="pres">
      <dgm:prSet presAssocID="{2CB3BD86-D4A2-4355-A544-4C2C6C9E4A1D}" presName="CompostProcess" presStyleCnt="0">
        <dgm:presLayoutVars>
          <dgm:dir/>
          <dgm:resizeHandles val="exact"/>
        </dgm:presLayoutVars>
      </dgm:prSet>
      <dgm:spPr/>
    </dgm:pt>
    <dgm:pt modelId="{84A4D9B8-7CD7-4E91-9F48-AC65C2B44695}" type="pres">
      <dgm:prSet presAssocID="{2CB3BD86-D4A2-4355-A544-4C2C6C9E4A1D}" presName="arrow" presStyleLbl="bgShp" presStyleIdx="0" presStyleCnt="1"/>
      <dgm:spPr/>
    </dgm:pt>
    <dgm:pt modelId="{740CB684-A490-4F39-99E9-2832068049A5}" type="pres">
      <dgm:prSet presAssocID="{2CB3BD86-D4A2-4355-A544-4C2C6C9E4A1D}" presName="linearProcess" presStyleCnt="0"/>
      <dgm:spPr/>
    </dgm:pt>
    <dgm:pt modelId="{8EB7317A-95A8-4A43-9914-CE52FC3285E7}" type="pres">
      <dgm:prSet presAssocID="{3DDF2FE5-3D4D-47A2-A0EC-67464023619A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D6FF828-137A-4279-B56F-AD15B039D5BF}" type="pres">
      <dgm:prSet presAssocID="{EB201F65-FFBD-43A9-ACF5-B466F2175C98}" presName="sibTrans" presStyleCnt="0"/>
      <dgm:spPr/>
    </dgm:pt>
    <dgm:pt modelId="{1AE9700E-3E97-49C4-A8CA-A7F304A3D2E3}" type="pres">
      <dgm:prSet presAssocID="{46F91FBA-FEE0-41E1-A22C-9B617178896A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BD5624F-6EFD-4B9E-8D32-6A522A01FD85}" type="presOf" srcId="{46F91FBA-FEE0-41E1-A22C-9B617178896A}" destId="{1AE9700E-3E97-49C4-A8CA-A7F304A3D2E3}" srcOrd="0" destOrd="0" presId="urn:microsoft.com/office/officeart/2005/8/layout/hProcess9"/>
    <dgm:cxn modelId="{20F9D678-9306-4990-B43F-53B209827A52}" type="presOf" srcId="{3DDF2FE5-3D4D-47A2-A0EC-67464023619A}" destId="{8EB7317A-95A8-4A43-9914-CE52FC3285E7}" srcOrd="0" destOrd="0" presId="urn:microsoft.com/office/officeart/2005/8/layout/hProcess9"/>
    <dgm:cxn modelId="{88A1B446-DCC4-4A70-B5B2-4AD208DFF606}" srcId="{2CB3BD86-D4A2-4355-A544-4C2C6C9E4A1D}" destId="{3DDF2FE5-3D4D-47A2-A0EC-67464023619A}" srcOrd="0" destOrd="0" parTransId="{3660440F-9B05-4332-8D79-358600875546}" sibTransId="{EB201F65-FFBD-43A9-ACF5-B466F2175C98}"/>
    <dgm:cxn modelId="{23421E04-1D1E-47FB-8803-C311698F2779}" type="presOf" srcId="{2CB3BD86-D4A2-4355-A544-4C2C6C9E4A1D}" destId="{7FAC3DFA-6C8B-476D-ADD3-C531CD8E1C74}" srcOrd="0" destOrd="0" presId="urn:microsoft.com/office/officeart/2005/8/layout/hProcess9"/>
    <dgm:cxn modelId="{CB648F6D-809A-464E-82C2-4735B95CC9E6}" srcId="{2CB3BD86-D4A2-4355-A544-4C2C6C9E4A1D}" destId="{46F91FBA-FEE0-41E1-A22C-9B617178896A}" srcOrd="1" destOrd="0" parTransId="{9CCF040F-0BC8-4161-B6B1-5570896E42A6}" sibTransId="{F1F15396-E1C7-4821-8319-925725728214}"/>
    <dgm:cxn modelId="{9B9A24AC-3319-4AD2-8D54-32DD6EFC6858}" type="presParOf" srcId="{7FAC3DFA-6C8B-476D-ADD3-C531CD8E1C74}" destId="{84A4D9B8-7CD7-4E91-9F48-AC65C2B44695}" srcOrd="0" destOrd="0" presId="urn:microsoft.com/office/officeart/2005/8/layout/hProcess9"/>
    <dgm:cxn modelId="{441606C7-649D-41AC-BA40-ACF0A43C8431}" type="presParOf" srcId="{7FAC3DFA-6C8B-476D-ADD3-C531CD8E1C74}" destId="{740CB684-A490-4F39-99E9-2832068049A5}" srcOrd="1" destOrd="0" presId="urn:microsoft.com/office/officeart/2005/8/layout/hProcess9"/>
    <dgm:cxn modelId="{20011600-4FFC-4080-83BA-D3D111680B1A}" type="presParOf" srcId="{740CB684-A490-4F39-99E9-2832068049A5}" destId="{8EB7317A-95A8-4A43-9914-CE52FC3285E7}" srcOrd="0" destOrd="0" presId="urn:microsoft.com/office/officeart/2005/8/layout/hProcess9"/>
    <dgm:cxn modelId="{00E20CB5-A31B-488E-BF99-7250752CBFAE}" type="presParOf" srcId="{740CB684-A490-4F39-99E9-2832068049A5}" destId="{BD6FF828-137A-4279-B56F-AD15B039D5BF}" srcOrd="1" destOrd="0" presId="urn:microsoft.com/office/officeart/2005/8/layout/hProcess9"/>
    <dgm:cxn modelId="{124725A0-91DB-4791-9DD0-42FE56032CB6}" type="presParOf" srcId="{740CB684-A490-4F39-99E9-2832068049A5}" destId="{1AE9700E-3E97-49C4-A8CA-A7F304A3D2E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4D9B8-7CD7-4E91-9F48-AC65C2B44695}">
      <dsp:nvSpPr>
        <dsp:cNvPr id="0" name=""/>
        <dsp:cNvSpPr/>
      </dsp:nvSpPr>
      <dsp:spPr>
        <a:xfrm>
          <a:off x="534352" y="0"/>
          <a:ext cx="6055995" cy="405288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7317A-95A8-4A43-9914-CE52FC3285E7}">
      <dsp:nvSpPr>
        <dsp:cNvPr id="0" name=""/>
        <dsp:cNvSpPr/>
      </dsp:nvSpPr>
      <dsp:spPr>
        <a:xfrm>
          <a:off x="91233" y="1215866"/>
          <a:ext cx="3384232" cy="16211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Bisogno/Desiderio</a:t>
          </a:r>
          <a:endParaRPr lang="it-IT" sz="2600" kern="1200" dirty="0"/>
        </a:p>
      </dsp:txBody>
      <dsp:txXfrm>
        <a:off x="170371" y="1295004"/>
        <a:ext cx="3225956" cy="1462879"/>
      </dsp:txXfrm>
    </dsp:sp>
    <dsp:sp modelId="{1AE9700E-3E97-49C4-A8CA-A7F304A3D2E3}">
      <dsp:nvSpPr>
        <dsp:cNvPr id="0" name=""/>
        <dsp:cNvSpPr/>
      </dsp:nvSpPr>
      <dsp:spPr>
        <a:xfrm>
          <a:off x="3649234" y="1215866"/>
          <a:ext cx="3384232" cy="16211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Valore</a:t>
          </a:r>
          <a:endParaRPr lang="it-IT" sz="2600" kern="1200" dirty="0"/>
        </a:p>
      </dsp:txBody>
      <dsp:txXfrm>
        <a:off x="3728372" y="1295004"/>
        <a:ext cx="3225956" cy="1462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Desiderio</a:t>
            </a:r>
            <a:endParaRPr lang="it-I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18729"/>
            <a:ext cx="38100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0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Sinodo per la Nuova Evangelizzazione, </a:t>
            </a:r>
            <a:r>
              <a:rPr lang="it-IT" sz="2800" i="1" dirty="0" smtClean="0"/>
              <a:t>Messaggio al popolo di Dio</a:t>
            </a:r>
            <a:r>
              <a:rPr lang="it-IT" sz="2800" dirty="0" smtClean="0"/>
              <a:t>, 1.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«Non </a:t>
            </a:r>
            <a:r>
              <a:rPr lang="it-IT" sz="2000" dirty="0"/>
              <a:t>c'è uomo o donna che, nella sua vita, non si ritrovi, come la donna di Samaria, accanto a un pozzo con un'anfora vuota, nella speranza di trovare l'esaudimento del desiderio più profondo del cuore, quello che solo può dare significato pieno </a:t>
            </a:r>
            <a:r>
              <a:rPr lang="it-IT" sz="2000" dirty="0" smtClean="0"/>
              <a:t>all'esistenza».</a:t>
            </a:r>
            <a:endParaRPr lang="it-I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81128"/>
            <a:ext cx="219075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0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lezione fondamentale </a:t>
            </a:r>
            <a:br>
              <a:rPr lang="it-IT" dirty="0" smtClean="0"/>
            </a:br>
            <a:r>
              <a:rPr lang="it-IT" dirty="0" smtClean="0"/>
              <a:t>di Aristotele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Definizione del bene</a:t>
            </a:r>
          </a:p>
          <a:p>
            <a:r>
              <a:rPr lang="it-IT" dirty="0"/>
              <a:t>Aristotele, </a:t>
            </a:r>
            <a:r>
              <a:rPr lang="it-IT" i="1" dirty="0"/>
              <a:t>Etica a </a:t>
            </a:r>
            <a:r>
              <a:rPr lang="it-IT" i="1" dirty="0" err="1"/>
              <a:t>Nicomaco</a:t>
            </a:r>
            <a:r>
              <a:rPr lang="it-IT" dirty="0"/>
              <a:t>, I (A), 2, 1094 a 18-20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/>
              <a:t>«</a:t>
            </a:r>
            <a:r>
              <a:rPr lang="it-IT" dirty="0"/>
              <a:t>Ogni arte e ogni ricerca, e similmente ogni azione e ogni proposito sembrano mirare a qualche bene; perciò a ragione definirono il bene: </a:t>
            </a:r>
            <a:r>
              <a:rPr lang="it-IT" i="1" dirty="0"/>
              <a:t>ciò a cui ogni cosa tende</a:t>
            </a:r>
            <a:r>
              <a:rPr lang="it-IT" dirty="0"/>
              <a:t>»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2566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Definizione di fine ultimo</a:t>
            </a:r>
          </a:p>
          <a:p>
            <a:r>
              <a:rPr lang="it-IT" dirty="0"/>
              <a:t>Aristotele, </a:t>
            </a:r>
            <a:r>
              <a:rPr lang="it-IT" i="1" dirty="0"/>
              <a:t>Etica a </a:t>
            </a:r>
            <a:r>
              <a:rPr lang="it-IT" i="1" dirty="0" err="1"/>
              <a:t>Nicomaco</a:t>
            </a:r>
            <a:r>
              <a:rPr lang="it-IT" dirty="0"/>
              <a:t>, I (A), 7, 1097 b 22-24 : «Se poi vi è un fine delle nostre azioni che noi vogliamo di per se stesso, mentre gli altri li vogliamo solo in vista di quello, e non desideriamo ogni cosa in vista di un’altra cosa singola (così infatti s’andrebbe all’infinito, cosicché la nostra tendenza sarebbe vuota e inutile), in tal caso è chiaro che questo dev’essere il bene e il bene supremo».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444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Rapporto tra fini intermedi e fine ultimo</a:t>
            </a:r>
          </a:p>
          <a:p>
            <a:r>
              <a:rPr lang="it-IT" dirty="0"/>
              <a:t>Aristotele, </a:t>
            </a:r>
            <a:r>
              <a:rPr lang="it-IT" i="1" dirty="0"/>
              <a:t>Etica a </a:t>
            </a:r>
            <a:r>
              <a:rPr lang="it-IT" i="1" dirty="0" err="1"/>
              <a:t>Nicomaco</a:t>
            </a:r>
            <a:r>
              <a:rPr lang="it-IT" dirty="0"/>
              <a:t>, I (A), 9, 1100 b 6-7: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«</a:t>
            </a:r>
            <a:r>
              <a:rPr lang="it-IT" dirty="0"/>
              <a:t>Il sommo bene deve essere qualcosa di perfetto. Cosicché se vi è un solo fine perfetto, questo è ciò che cerchiamo; se ve ne sono di più esso sarà il più perfetto di essi. Noi diciamo dunque che è più perfetto il fine che si persegue di per se stesso che non quello che si persegue per un altro motivo e che ciò che non è scelto mai in vista di altro è più perfetto dei beni scelti contemporaneamente per se stessi e per queste altre cose, e insomma </a:t>
            </a:r>
            <a:r>
              <a:rPr lang="it-IT" b="1" dirty="0"/>
              <a:t>il bene perfetto è ciò che deve esser sempre scelto di per sé e mai per qualcosa d’altro</a:t>
            </a:r>
            <a:r>
              <a:rPr lang="it-IT" dirty="0"/>
              <a:t>. Tali caratteristiche sembra presentare soprattutto la </a:t>
            </a:r>
            <a:r>
              <a:rPr lang="it-IT" b="1" dirty="0"/>
              <a:t>felicità</a:t>
            </a:r>
            <a:r>
              <a:rPr lang="it-IT" dirty="0"/>
              <a:t>».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62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Agostino, </a:t>
            </a:r>
            <a:r>
              <a:rPr lang="it-IT" i="1" dirty="0" smtClean="0"/>
              <a:t>De beata vita</a:t>
            </a:r>
            <a:r>
              <a:rPr lang="it-IT" dirty="0" smtClean="0"/>
              <a:t>, I,1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600" dirty="0"/>
              <a:t>O coltissimo ed egregio Teodoro, se il tragitto indicato dalla ragione e la sola scelta conducessero al porto della filosofia, dal quale si può sbarcare nella regione e terraferma della felicità, non saprei se può offendere l'affermazione che in molto minor numero sarebbero gli uomini che lo raggiungono. Adesso ancora, come osserviamo, di rado e pochi assai vi arrivano. Infatti ci ha lanciato in questo mondo come in un mare tempestoso, irrazionalmente e a caso, almeno all'apparenza, o Dio, o la natura, o la necessità ovvero una nostra scelta o alcuni di questi principi congiunti o tutti insieme. Il problema è di difficile soluzione. Tu hai cominciato a chiarirlo. Nessuno potrebbe dunque sapere dove dirigersi o per dove ritornare se talora, contro la nostra scelta e mentre ci affatichiamo in direzione opposta, una qualche tempesta, di cui gli ignoranti possono ritenere che ci allontani dalla meta, non ci gettasse, senza la nostra consapevolezza e malgrado il nostro errore, nella </a:t>
            </a:r>
            <a:r>
              <a:rPr lang="it-IT" sz="1600" b="1" dirty="0"/>
              <a:t>terra tanto desiderata</a:t>
            </a:r>
            <a:r>
              <a:rPr lang="it-IT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9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Perché ci mettiamo a cercare?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Agostino: </a:t>
            </a:r>
            <a:r>
              <a:rPr lang="it-IT" i="1" dirty="0" err="1"/>
              <a:t>quoniam</a:t>
            </a:r>
            <a:r>
              <a:rPr lang="it-IT" i="1" dirty="0"/>
              <a:t> </a:t>
            </a:r>
            <a:r>
              <a:rPr lang="it-IT" i="1" dirty="0" err="1"/>
              <a:t>rapimur</a:t>
            </a:r>
            <a:r>
              <a:rPr lang="it-IT" i="1" dirty="0"/>
              <a:t> amore </a:t>
            </a:r>
            <a:r>
              <a:rPr lang="it-IT" i="1" dirty="0" err="1"/>
              <a:t>indagandae</a:t>
            </a:r>
            <a:r>
              <a:rPr lang="it-IT" i="1" dirty="0"/>
              <a:t> </a:t>
            </a:r>
            <a:r>
              <a:rPr lang="it-IT" i="1" dirty="0" err="1" smtClean="0"/>
              <a:t>veritatis</a:t>
            </a:r>
            <a:r>
              <a:rPr lang="it-IT" i="1" dirty="0" smtClean="0"/>
              <a:t>.</a:t>
            </a:r>
          </a:p>
          <a:p>
            <a:pPr marL="0" indent="0">
              <a:buNone/>
            </a:pPr>
            <a:endParaRPr lang="it-IT" i="1" dirty="0" smtClean="0"/>
          </a:p>
          <a:p>
            <a:r>
              <a:rPr lang="it-IT" dirty="0" smtClean="0"/>
              <a:t>Dove cercare?</a:t>
            </a:r>
          </a:p>
          <a:p>
            <a:r>
              <a:rPr lang="it-IT" dirty="0" smtClean="0"/>
              <a:t>Agostino: </a:t>
            </a:r>
            <a:r>
              <a:rPr lang="it-IT" i="1" dirty="0"/>
              <a:t>non uscire fuori di te, ritorna in te stesso: la verità abita nell'uomo </a:t>
            </a:r>
            <a:r>
              <a:rPr lang="it-IT" i="1" dirty="0" smtClean="0"/>
              <a:t>interiore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793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ostacola la nostra ricerca?</a:t>
            </a:r>
            <a:br>
              <a:rPr lang="it-IT" dirty="0" smtClean="0"/>
            </a:br>
            <a:r>
              <a:rPr lang="it-IT" sz="2800" dirty="0" smtClean="0"/>
              <a:t>Agostino, </a:t>
            </a:r>
            <a:r>
              <a:rPr lang="it-IT" sz="2800" i="1" dirty="0" smtClean="0"/>
              <a:t>Contra </a:t>
            </a:r>
            <a:r>
              <a:rPr lang="it-IT" sz="2800" i="1" dirty="0" err="1" smtClean="0"/>
              <a:t>Academicos</a:t>
            </a:r>
            <a:r>
              <a:rPr lang="it-IT" sz="2800" dirty="0" smtClean="0"/>
              <a:t>, II,iii,7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</a:t>
            </a:r>
            <a:r>
              <a:rPr lang="it-IT" dirty="0"/>
              <a:t>gergo popolare si chiama </a:t>
            </a:r>
            <a:r>
              <a:rPr lang="it-IT" dirty="0" err="1"/>
              <a:t>filocalia</a:t>
            </a:r>
            <a:r>
              <a:rPr lang="it-IT" dirty="0"/>
              <a:t>. Non disprezzare questo termine a causa dell'uso non letterario, poiché </a:t>
            </a:r>
            <a:r>
              <a:rPr lang="it-IT" dirty="0" err="1"/>
              <a:t>filocalia</a:t>
            </a:r>
            <a:r>
              <a:rPr lang="it-IT" dirty="0"/>
              <a:t> e filosofia sono denominate quasi da una medesima radice e vogliono apparire sorelle e lo sono. Che cosa è infatti la filosofia? L'amore della sapienza. Che cosa è la </a:t>
            </a:r>
            <a:r>
              <a:rPr lang="it-IT" dirty="0" err="1"/>
              <a:t>filocalia</a:t>
            </a:r>
            <a:r>
              <a:rPr lang="it-IT" dirty="0"/>
              <a:t>? L'amore della bellezza. Informati dai greci. Ma che è dunque filosofia? Non è essa la vera bellezza? Son dunque veramente sorelle e nate da un medesimo genitore. Ma questa, impedita di salire al suo cielo dal </a:t>
            </a:r>
            <a:r>
              <a:rPr lang="it-IT" b="1" dirty="0"/>
              <a:t>visco della libidine </a:t>
            </a:r>
            <a:r>
              <a:rPr lang="it-IT" dirty="0"/>
              <a:t>e chiusa nella fossa dei profani, ha tuttavia ritenuto la comunanza del nome per avvertire chi la usa a non disprezzarla. Spesso dunque la sorella, che vola nel libero cielo, la riconosce, sebbene sia senza penne, insudiciata e bisognosa, ma raramente la libera. Difatti soltanto la filosofia è competente a riconoscere le origini della </a:t>
            </a:r>
            <a:r>
              <a:rPr lang="it-IT" dirty="0" err="1"/>
              <a:t>filocalia</a:t>
            </a:r>
            <a:r>
              <a:rPr lang="it-IT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634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Desiderio e bisogno: mancanza che chiede di essere risolta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48880"/>
            <a:ext cx="2869517" cy="263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ergamena 1 3"/>
          <p:cNvSpPr/>
          <p:nvPr/>
        </p:nvSpPr>
        <p:spPr>
          <a:xfrm>
            <a:off x="7092280" y="1340768"/>
            <a:ext cx="2016224" cy="2520280"/>
          </a:xfrm>
          <a:prstGeom prst="vertic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De-</a:t>
            </a:r>
            <a:r>
              <a:rPr lang="it-IT" dirty="0" err="1" smtClean="0"/>
              <a:t>sidereus</a:t>
            </a:r>
            <a:r>
              <a:rPr lang="it-IT" dirty="0" smtClean="0"/>
              <a:t>: Mancanza di stelle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2339752" y="5301208"/>
            <a:ext cx="453650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Piramide di </a:t>
            </a:r>
            <a:r>
              <a:rPr lang="it-IT" dirty="0" err="1" smtClean="0"/>
              <a:t>Maslow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824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Motivazione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121700"/>
              </p:ext>
            </p:extLst>
          </p:nvPr>
        </p:nvGraphicFramePr>
        <p:xfrm>
          <a:off x="1009650" y="1806575"/>
          <a:ext cx="7124700" cy="405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2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Dinamica della motivazione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1556792"/>
            <a:ext cx="7306971" cy="4824535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Bisogno</a:t>
            </a:r>
            <a:r>
              <a:rPr lang="it-IT" dirty="0" smtClean="0"/>
              <a:t>: </a:t>
            </a:r>
            <a:r>
              <a:rPr lang="it-IT" dirty="0"/>
              <a:t>Deriva da un deficit dell'organismo o da una potenzialità naturale che chiede di essere esercitata o attualizzata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r>
              <a:rPr lang="it-IT" b="1" dirty="0" smtClean="0">
                <a:solidFill>
                  <a:schemeClr val="bg1"/>
                </a:solidFill>
              </a:rPr>
              <a:t>Desiderio</a:t>
            </a:r>
            <a:r>
              <a:rPr lang="it-IT" dirty="0" smtClean="0"/>
              <a:t>: </a:t>
            </a:r>
            <a:r>
              <a:rPr lang="it-IT" dirty="0"/>
              <a:t>Potrebbe anche non esserci. Sorge in alcuni momenti e in altri è assente. Differisce da persona a persona. Non è legato a uno stimolo specifico ed evidente. Gode di una maggiore libertà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r>
              <a:rPr lang="it-IT" b="1" dirty="0" smtClean="0">
                <a:solidFill>
                  <a:schemeClr val="bg1"/>
                </a:solidFill>
              </a:rPr>
              <a:t>Valore</a:t>
            </a:r>
            <a:r>
              <a:rPr lang="it-IT" dirty="0" smtClean="0"/>
              <a:t>: </a:t>
            </a:r>
            <a:r>
              <a:rPr lang="it-IT" dirty="0"/>
              <a:t>sono realtà ideali che attraggono al fine di essere raggiunte. Per es. l'onestà. Avere un valore comporta l'apprezzamento della sua presenza in un'altra persona e diventa criterio per il proprio agire. Per attrarre, per far muovere, il valore deve trascendere la realtà, è sempre un po' più in là. Il valore determina il modo in cui scegliamo di realizzare il nostro bisogno/desiderio.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25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 decidere, il desiderio non è sufficiente…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metto 3 3"/>
          <p:cNvSpPr/>
          <p:nvPr/>
        </p:nvSpPr>
        <p:spPr>
          <a:xfrm>
            <a:off x="1187624" y="1844824"/>
            <a:ext cx="3600400" cy="1296144"/>
          </a:xfrm>
          <a:prstGeom prst="wedgeEllipse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Ho fame!</a:t>
            </a:r>
            <a:endParaRPr lang="it-I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8186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083397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915669"/>
            <a:ext cx="25146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7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desiderio è il motore: ci permette di mettere in moto la macchina…</a:t>
            </a:r>
          </a:p>
          <a:p>
            <a:r>
              <a:rPr lang="it-IT" dirty="0" smtClean="0"/>
              <a:t>Ma quale strada percorreremo? In che modo realizzeremo il desiderio?</a:t>
            </a:r>
          </a:p>
          <a:p>
            <a:r>
              <a:rPr lang="it-IT" dirty="0" smtClean="0"/>
              <a:t>Il valore dice come concretizzare il desiderio.</a:t>
            </a:r>
          </a:p>
          <a:p>
            <a:r>
              <a:rPr lang="it-IT" dirty="0" smtClean="0"/>
              <a:t>Molte volte, pur avendo un desiderio, non mettiamo in atto una decisione, perché non sappiamo da quali valori lasciarci guidare.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90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Concretizzare un desiderio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29051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metto 3 3"/>
          <p:cNvSpPr/>
          <p:nvPr/>
        </p:nvSpPr>
        <p:spPr>
          <a:xfrm>
            <a:off x="1187624" y="1556792"/>
            <a:ext cx="2304256" cy="2304256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Vorrei fare il prete…</a:t>
            </a:r>
            <a:endParaRPr lang="it-IT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756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37199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6916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75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Valori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Individuare la mia scala di valori.</a:t>
            </a:r>
          </a:p>
          <a:p>
            <a:r>
              <a:rPr lang="it-IT" dirty="0" smtClean="0"/>
              <a:t>Interiorizzare.</a:t>
            </a:r>
          </a:p>
          <a:p>
            <a:r>
              <a:rPr lang="it-IT" dirty="0" smtClean="0"/>
              <a:t>Rischi:</a:t>
            </a:r>
          </a:p>
          <a:p>
            <a:pPr lvl="1"/>
            <a:r>
              <a:rPr lang="it-IT" dirty="0" smtClean="0"/>
              <a:t>Scambiare il valore con il bisogno.</a:t>
            </a:r>
          </a:p>
          <a:p>
            <a:pPr lvl="1"/>
            <a:r>
              <a:rPr lang="it-IT" dirty="0" smtClean="0"/>
              <a:t>Volontarismo: perseguo l’ideale anche se non sento il desiderio.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35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L’uomo non è i suoi bisogni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Possiamo decidere di sacrificare la nostra vita (sensibilità) per un’altra persona. Possiamo rinunciare al bisogno della sicurezza personale per un valore più alto.</a:t>
            </a:r>
          </a:p>
          <a:p>
            <a:r>
              <a:rPr lang="it-IT" dirty="0" smtClean="0"/>
              <a:t>L’uomo è l’essere che può decidere di non mangiare!</a:t>
            </a:r>
          </a:p>
          <a:p>
            <a:r>
              <a:rPr lang="it-IT" dirty="0" smtClean="0"/>
              <a:t>Non è determinato dalla sua sensibilità.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332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bisogno degli </a:t>
            </a:r>
            <a:r>
              <a:rPr lang="it-IT" dirty="0" smtClean="0"/>
              <a:t>altri (</a:t>
            </a:r>
            <a:r>
              <a:rPr lang="it-IT" smtClean="0"/>
              <a:t>approfondimento opzionale)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Percorsi </a:t>
            </a:r>
            <a:r>
              <a:rPr lang="it-IT" smtClean="0"/>
              <a:t>di riconoscimento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6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Bisogno e sviluppo della relazione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dirty="0" smtClean="0"/>
              <a:t>Ho bisogno di…</a:t>
            </a:r>
          </a:p>
          <a:p>
            <a:r>
              <a:rPr lang="it-IT" dirty="0" smtClean="0"/>
              <a:t>Cure parentali</a:t>
            </a:r>
          </a:p>
          <a:p>
            <a:r>
              <a:rPr lang="it-IT" dirty="0" smtClean="0"/>
              <a:t>Amicizia</a:t>
            </a:r>
          </a:p>
          <a:p>
            <a:r>
              <a:rPr lang="it-IT" dirty="0" smtClean="0"/>
              <a:t>L’altro sesso</a:t>
            </a:r>
          </a:p>
          <a:p>
            <a:r>
              <a:rPr lang="it-IT" dirty="0" smtClean="0"/>
              <a:t>Gruppo sociale</a:t>
            </a:r>
          </a:p>
          <a:p>
            <a:r>
              <a:rPr lang="it-IT" dirty="0" smtClean="0"/>
              <a:t>Comunità politica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631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Homo </a:t>
            </a:r>
            <a:r>
              <a:rPr lang="it-IT" dirty="0" err="1" smtClean="0"/>
              <a:t>homini</a:t>
            </a:r>
            <a:r>
              <a:rPr lang="it-IT" dirty="0" smtClean="0"/>
              <a:t>…?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Aristotele: naturale tendenza alla socialità.</a:t>
            </a:r>
          </a:p>
          <a:p>
            <a:r>
              <a:rPr lang="it-IT" dirty="0" smtClean="0"/>
              <a:t>Hobbes: homo </a:t>
            </a:r>
            <a:r>
              <a:rPr lang="it-IT" dirty="0" err="1" smtClean="0"/>
              <a:t>homini</a:t>
            </a:r>
            <a:r>
              <a:rPr lang="it-IT" dirty="0" smtClean="0"/>
              <a:t> lupus</a:t>
            </a:r>
          </a:p>
          <a:p>
            <a:endParaRPr lang="it-IT" dirty="0"/>
          </a:p>
          <a:p>
            <a:r>
              <a:rPr lang="it-IT" i="1" dirty="0" smtClean="0"/>
              <a:t>Come spiegare le forme di benevolenza?</a:t>
            </a:r>
          </a:p>
          <a:p>
            <a:endParaRPr lang="it-IT" i="1" dirty="0"/>
          </a:p>
          <a:p>
            <a:r>
              <a:rPr lang="it-IT" sz="2000" b="1" dirty="0" smtClean="0"/>
              <a:t>Chi sono io? </a:t>
            </a:r>
          </a:p>
          <a:p>
            <a:r>
              <a:rPr lang="it-IT" dirty="0" smtClean="0"/>
              <a:t>Raccontiamo una storia fatta di altre persone.</a:t>
            </a:r>
          </a:p>
          <a:p>
            <a:r>
              <a:rPr lang="it-IT" dirty="0" smtClean="0"/>
              <a:t>La nostra identità si costruisce nel riconoscimento che riceviamo.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487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chiediamo agli altri?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19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Bisogno di riconoscimento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Ho bisogno di sentire che sono importante per un altro.</a:t>
            </a:r>
          </a:p>
          <a:p>
            <a:pPr lvl="0"/>
            <a:r>
              <a:rPr lang="it-IT" dirty="0"/>
              <a:t>Desidero sviluppare legami, poter passare da un io a un noi.</a:t>
            </a:r>
          </a:p>
          <a:p>
            <a:pPr lvl="0"/>
            <a:r>
              <a:rPr lang="it-IT" dirty="0"/>
              <a:t>Voglio capire meglio chi sono attraverso quello che tu sperimenti di me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293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Conoscenza di me e relazione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568790"/>
              </p:ext>
            </p:extLst>
          </p:nvPr>
        </p:nvGraphicFramePr>
        <p:xfrm>
          <a:off x="1691680" y="2420888"/>
          <a:ext cx="6552728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6364"/>
                <a:gridCol w="3276364"/>
              </a:tblGrid>
              <a:tr h="1440160">
                <a:tc>
                  <a:txBody>
                    <a:bodyPr/>
                    <a:lstStyle/>
                    <a:p>
                      <a:pPr indent="450215" algn="just" latinLnBrk="0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Zona piena luce, </a:t>
                      </a:r>
                      <a:r>
                        <a:rPr lang="it-IT" sz="1800" kern="100" dirty="0" smtClean="0">
                          <a:effectLst/>
                        </a:rPr>
                        <a:t>ciò che è noto </a:t>
                      </a:r>
                      <a:r>
                        <a:rPr lang="it-IT" sz="1800" kern="100" dirty="0">
                          <a:effectLst/>
                        </a:rPr>
                        <a:t>a me e agli </a:t>
                      </a:r>
                      <a:r>
                        <a:rPr lang="it-IT" sz="1800" kern="100" dirty="0" smtClean="0">
                          <a:effectLst/>
                        </a:rPr>
                        <a:t>altri.</a:t>
                      </a:r>
                      <a:endParaRPr lang="it-IT" sz="12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 latinLnBrk="0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it-IT" sz="1800" kern="100" dirty="0">
                          <a:effectLst/>
                        </a:rPr>
                        <a:t>Area cieca, </a:t>
                      </a:r>
                      <a:r>
                        <a:rPr lang="it-IT" sz="1800" kern="100" dirty="0" smtClean="0">
                          <a:effectLst/>
                        </a:rPr>
                        <a:t>ciò che io </a:t>
                      </a:r>
                      <a:r>
                        <a:rPr lang="it-IT" sz="1800" kern="100" dirty="0">
                          <a:effectLst/>
                        </a:rPr>
                        <a:t>non </a:t>
                      </a:r>
                      <a:r>
                        <a:rPr lang="it-IT" sz="1800" kern="100" dirty="0" smtClean="0">
                          <a:effectLst/>
                        </a:rPr>
                        <a:t>conosco di me, </a:t>
                      </a:r>
                      <a:r>
                        <a:rPr lang="it-IT" sz="1800" kern="100" dirty="0">
                          <a:effectLst/>
                        </a:rPr>
                        <a:t>ma gli altri </a:t>
                      </a:r>
                      <a:r>
                        <a:rPr lang="it-IT" sz="1800" kern="100" dirty="0" smtClean="0">
                          <a:effectLst/>
                        </a:rPr>
                        <a:t>lo conoscono.</a:t>
                      </a:r>
                      <a:endParaRPr lang="it-IT" sz="12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tx2"/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indent="450215" algn="just" latinLnBrk="0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Area nascosta, </a:t>
                      </a:r>
                      <a:r>
                        <a:rPr lang="it-IT" sz="1600" kern="100" dirty="0" smtClean="0">
                          <a:effectLst/>
                        </a:rPr>
                        <a:t>ciò che io </a:t>
                      </a:r>
                      <a:r>
                        <a:rPr lang="it-IT" sz="1600" kern="100" dirty="0">
                          <a:effectLst/>
                        </a:rPr>
                        <a:t>conosco, </a:t>
                      </a:r>
                      <a:r>
                        <a:rPr lang="it-IT" sz="1600" kern="100" dirty="0" smtClean="0">
                          <a:effectLst/>
                        </a:rPr>
                        <a:t>ma è nascosto agli </a:t>
                      </a:r>
                      <a:r>
                        <a:rPr lang="it-IT" sz="1600" kern="100" dirty="0">
                          <a:effectLst/>
                        </a:rPr>
                        <a:t>altri, intimità.</a:t>
                      </a:r>
                      <a:endParaRPr lang="it-IT" sz="11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 latinLnBrk="0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it-IT" sz="1600" kern="100" dirty="0">
                          <a:effectLst/>
                        </a:rPr>
                        <a:t>Area ignota, </a:t>
                      </a:r>
                      <a:r>
                        <a:rPr lang="it-IT" sz="1600" kern="100" dirty="0" smtClean="0">
                          <a:effectLst/>
                        </a:rPr>
                        <a:t>ciò che né </a:t>
                      </a:r>
                      <a:r>
                        <a:rPr lang="it-IT" sz="1600" kern="100" dirty="0">
                          <a:effectLst/>
                        </a:rPr>
                        <a:t>io né gli altri </a:t>
                      </a:r>
                      <a:r>
                        <a:rPr lang="it-IT" sz="1600" kern="100" dirty="0" smtClean="0">
                          <a:effectLst/>
                        </a:rPr>
                        <a:t>conoscono.</a:t>
                      </a:r>
                      <a:endParaRPr lang="it-IT" sz="11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3563888" y="5805264"/>
            <a:ext cx="34563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Finestra di </a:t>
            </a:r>
            <a:r>
              <a:rPr lang="it-IT" dirty="0" err="1" smtClean="0"/>
              <a:t>Jo-Hari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33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Riconoscimento e consenso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Il bisogno di </a:t>
            </a:r>
            <a:r>
              <a:rPr lang="it-IT" b="1" dirty="0"/>
              <a:t>riconoscimento</a:t>
            </a:r>
            <a:r>
              <a:rPr lang="it-IT" dirty="0"/>
              <a:t> esprime </a:t>
            </a:r>
            <a:r>
              <a:rPr lang="it-IT" dirty="0" smtClean="0"/>
              <a:t>l'esigenza </a:t>
            </a:r>
            <a:r>
              <a:rPr lang="it-IT" dirty="0"/>
              <a:t>che ogni uomo ha di fruire in modo benefico del giudizio di altri uomini.</a:t>
            </a:r>
          </a:p>
          <a:p>
            <a:r>
              <a:rPr lang="it-IT" dirty="0"/>
              <a:t>Il bisogno di riconoscimento </a:t>
            </a:r>
            <a:r>
              <a:rPr lang="it-IT" dirty="0" smtClean="0"/>
              <a:t>può degenerare nel </a:t>
            </a:r>
            <a:r>
              <a:rPr lang="it-IT" dirty="0"/>
              <a:t>bisogno di </a:t>
            </a:r>
            <a:r>
              <a:rPr lang="it-IT" b="1" dirty="0"/>
              <a:t>consenso</a:t>
            </a:r>
            <a:r>
              <a:rPr lang="it-IT" dirty="0"/>
              <a:t>, cioè il bisogno di ricevere il miglior giudizio possibile. </a:t>
            </a:r>
            <a:endParaRPr lang="it-IT" dirty="0" smtClean="0"/>
          </a:p>
          <a:p>
            <a:pPr lvl="1"/>
            <a:r>
              <a:rPr lang="it-IT" dirty="0" smtClean="0"/>
              <a:t>Spesso </a:t>
            </a:r>
            <a:r>
              <a:rPr lang="it-IT" dirty="0"/>
              <a:t>ci leghiamo a un particolare gruppo o una particolare persona e ad essi consegniamo le chiavi del nostro benessere, perché ci vincoliamo al loro giudizio</a:t>
            </a:r>
            <a:r>
              <a:rPr lang="it-IT" dirty="0" smtClean="0"/>
              <a:t>.</a:t>
            </a:r>
          </a:p>
          <a:p>
            <a:pPr lvl="1"/>
            <a:r>
              <a:rPr lang="it-IT" dirty="0"/>
              <a:t>Molte volte la mancanza di questo giudizio positivo porta a sofferenze intollerabili</a:t>
            </a:r>
            <a:r>
              <a:rPr lang="it-IT" dirty="0" smtClean="0"/>
              <a:t>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121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bisogno di consenso è altamente problematico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posso controllare il giudizio degli altri.</a:t>
            </a:r>
          </a:p>
          <a:p>
            <a:r>
              <a:rPr lang="it-IT" dirty="0" smtClean="0"/>
              <a:t>Il mio metro di valutazione può essere diverso: non avrò una valutazione adeguata alle mie aspettative.</a:t>
            </a:r>
          </a:p>
          <a:p>
            <a:r>
              <a:rPr lang="it-IT" dirty="0" smtClean="0"/>
              <a:t>L’altro può sempre trovare punti deboli nel nostro operato.</a:t>
            </a:r>
          </a:p>
          <a:p>
            <a:r>
              <a:rPr lang="it-IT" dirty="0" smtClean="0"/>
              <a:t>L’altro non è obbligato a darmi il suo consenso.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4799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Conseguenze </a:t>
            </a:r>
            <a:br>
              <a:rPr lang="it-IT" dirty="0" smtClean="0"/>
            </a:br>
            <a:r>
              <a:rPr lang="it-IT" dirty="0" smtClean="0"/>
              <a:t>della ricerca del consenso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Ansia.</a:t>
            </a:r>
          </a:p>
          <a:p>
            <a:r>
              <a:rPr lang="it-IT" dirty="0" smtClean="0"/>
              <a:t>Violenza e minaccia.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5343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37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Differenza </a:t>
            </a:r>
            <a:br>
              <a:rPr lang="it-IT" dirty="0" smtClean="0"/>
            </a:br>
            <a:r>
              <a:rPr lang="it-IT" dirty="0" smtClean="0"/>
              <a:t>tra riconoscimento e consenso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riconoscimento tende alla verità.</a:t>
            </a:r>
          </a:p>
          <a:p>
            <a:r>
              <a:rPr lang="it-IT" dirty="0" smtClean="0"/>
              <a:t>Il consenso è disposto all’autoinganno.</a:t>
            </a:r>
            <a:endParaRPr lang="it-IT" dirty="0"/>
          </a:p>
        </p:txBody>
      </p:sp>
      <p:sp>
        <p:nvSpPr>
          <p:cNvPr id="4" name="Pergamena 1 3"/>
          <p:cNvSpPr/>
          <p:nvPr/>
        </p:nvSpPr>
        <p:spPr>
          <a:xfrm>
            <a:off x="5868144" y="1700808"/>
            <a:ext cx="3168352" cy="4896544"/>
          </a:xfrm>
          <a:prstGeom prst="vertic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dirty="0"/>
              <a:t>«Siccome ciascuno, autocompiacendosi, </a:t>
            </a:r>
          </a:p>
          <a:p>
            <a:r>
              <a:rPr lang="it-IT" sz="1600" dirty="0"/>
              <a:t>è il primo e principale adulatore di sé, </a:t>
            </a:r>
          </a:p>
          <a:p>
            <a:r>
              <a:rPr lang="it-IT" sz="1600" dirty="0"/>
              <a:t>accetta senza difficoltà un testimone esterno </a:t>
            </a:r>
          </a:p>
          <a:p>
            <a:r>
              <a:rPr lang="it-IT" sz="1600" dirty="0"/>
              <a:t>che venga a confermare </a:t>
            </a:r>
          </a:p>
          <a:p>
            <a:r>
              <a:rPr lang="it-IT" sz="1600" dirty="0"/>
              <a:t>i suoi desideri e le sue illusioni</a:t>
            </a:r>
            <a:r>
              <a:rPr lang="it-IT" sz="1600" dirty="0" smtClean="0"/>
              <a:t>», Plutarco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082006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relazione di amicizia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L'amico rappresenta la figura compiuta e stabile del riconoscimento.</a:t>
            </a:r>
          </a:p>
          <a:p>
            <a:r>
              <a:rPr lang="it-IT" dirty="0" smtClean="0"/>
              <a:t>Incontro tra due scelte.</a:t>
            </a:r>
          </a:p>
          <a:p>
            <a:r>
              <a:rPr lang="it-IT" dirty="0" smtClean="0"/>
              <a:t>Gradi dell’amicizia (Aristotele, Etica a </a:t>
            </a:r>
            <a:r>
              <a:rPr lang="it-IT" dirty="0" err="1" smtClean="0"/>
              <a:t>Nicomaco</a:t>
            </a:r>
            <a:r>
              <a:rPr lang="it-IT" dirty="0" smtClean="0"/>
              <a:t>, VIII):</a:t>
            </a:r>
          </a:p>
          <a:p>
            <a:pPr lvl="1"/>
            <a:r>
              <a:rPr lang="it-IT" dirty="0"/>
              <a:t>Verso un piacere.</a:t>
            </a:r>
          </a:p>
          <a:p>
            <a:pPr lvl="1"/>
            <a:r>
              <a:rPr lang="it-IT" dirty="0"/>
              <a:t>Verso un interesse.</a:t>
            </a:r>
          </a:p>
          <a:p>
            <a:pPr lvl="1"/>
            <a:r>
              <a:rPr lang="it-IT" dirty="0"/>
              <a:t>Verso l'altro in quanto </a:t>
            </a:r>
            <a:r>
              <a:rPr lang="it-IT" dirty="0" smtClean="0"/>
              <a:t>tale.</a:t>
            </a:r>
            <a:endParaRPr lang="it-IT" dirty="0"/>
          </a:p>
          <a:p>
            <a:pPr lvl="2"/>
            <a:r>
              <a:rPr lang="it-IT" dirty="0" smtClean="0"/>
              <a:t>Solo l’ultimo tipo è destinato a durare.</a:t>
            </a:r>
          </a:p>
          <a:p>
            <a:pPr lvl="2"/>
            <a:r>
              <a:rPr lang="it-IT" dirty="0" err="1" smtClean="0"/>
              <a:t>Cf</a:t>
            </a:r>
            <a:r>
              <a:rPr lang="it-IT" dirty="0" smtClean="0"/>
              <a:t> </a:t>
            </a:r>
            <a:r>
              <a:rPr lang="it-IT" dirty="0" err="1" smtClean="0"/>
              <a:t>Baumann</a:t>
            </a:r>
            <a:r>
              <a:rPr lang="it-IT" smtClean="0"/>
              <a:t>, </a:t>
            </a:r>
            <a:r>
              <a:rPr lang="it-IT" i="1" smtClean="0"/>
              <a:t>Amore liquido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88640"/>
            <a:ext cx="25336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268875"/>
      </p:ext>
    </p:extLst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TC102455610[[fn=Autunno]]</Template>
  <TotalTime>277</TotalTime>
  <Words>1505</Words>
  <Application>Microsoft Office PowerPoint</Application>
  <PresentationFormat>Presentazione su schermo (4:3)</PresentationFormat>
  <Paragraphs>112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Autumn</vt:lpstr>
      <vt:lpstr>Desiderio</vt:lpstr>
      <vt:lpstr>Sinodo per la Nuova Evangelizzazione, Messaggio al popolo di Dio, 1. </vt:lpstr>
      <vt:lpstr>La lezione fondamentale  di Aristotele</vt:lpstr>
      <vt:lpstr>…</vt:lpstr>
      <vt:lpstr>…</vt:lpstr>
      <vt:lpstr>Agostino, De beata vita, I,1</vt:lpstr>
      <vt:lpstr>Perché ci mettiamo a cercare?</vt:lpstr>
      <vt:lpstr>Cosa ostacola la nostra ricerca? Agostino, Contra Academicos, II,iii,7</vt:lpstr>
      <vt:lpstr>Desiderio e bisogno: mancanza che chiede di essere risolta</vt:lpstr>
      <vt:lpstr>Motivazione</vt:lpstr>
      <vt:lpstr>Dinamica della motivazione</vt:lpstr>
      <vt:lpstr>Per decidere, il desiderio non è sufficiente…</vt:lpstr>
      <vt:lpstr>Presentazione standard di PowerPoint</vt:lpstr>
      <vt:lpstr>Concretizzare un desiderio</vt:lpstr>
      <vt:lpstr>Valori </vt:lpstr>
      <vt:lpstr>L’uomo non è i suoi bisogni</vt:lpstr>
      <vt:lpstr>Il bisogno degli altri (approfondimento opzionale)</vt:lpstr>
      <vt:lpstr>Bisogno e sviluppo della relazione</vt:lpstr>
      <vt:lpstr>Homo homini…?</vt:lpstr>
      <vt:lpstr>Cosa chiediamo agli altri?</vt:lpstr>
      <vt:lpstr>Bisogno di riconoscimento</vt:lpstr>
      <vt:lpstr>Conoscenza di me e relazione</vt:lpstr>
      <vt:lpstr>Riconoscimento e consenso</vt:lpstr>
      <vt:lpstr>Il bisogno di consenso è altamente problematico</vt:lpstr>
      <vt:lpstr>Conseguenze  della ricerca del consenso</vt:lpstr>
      <vt:lpstr>Differenza  tra riconoscimento e consenso</vt:lpstr>
      <vt:lpstr>La relazione di amicizia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Desiderio</dc:title>
  <dc:creator>utente</dc:creator>
  <cp:lastModifiedBy>Gaetano Piccolo</cp:lastModifiedBy>
  <cp:revision>22</cp:revision>
  <dcterms:created xsi:type="dcterms:W3CDTF">2013-12-03T08:36:26Z</dcterms:created>
  <dcterms:modified xsi:type="dcterms:W3CDTF">2015-01-06T15:27:36Z</dcterms:modified>
</cp:coreProperties>
</file>