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71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15/11/2013</a:t>
            </a:fld>
            <a:endParaRPr lang="it-I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it-IT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15/11/2013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15/11/2013</a:t>
            </a:fld>
            <a:endParaRPr lang="it-I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15/11/2013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15/11/2013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15/11/2013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15/11/2013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15/11/2013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15/11/2013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15/11/2013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15/11/2013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15/11/2013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L’</a:t>
            </a:r>
            <a:r>
              <a:rPr lang="it-IT" dirty="0" err="1" smtClean="0"/>
              <a:t>oltreuomo</a:t>
            </a: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F. Nietzsche</a:t>
            </a:r>
            <a:br>
              <a:rPr lang="it-IT" dirty="0" smtClean="0"/>
            </a:br>
            <a:r>
              <a:rPr lang="it-IT" dirty="0" smtClean="0"/>
              <a:t>(1844-1900)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78904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51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i="1" dirty="0"/>
              <a:t>Io vi insegno il superuomo</a:t>
            </a:r>
            <a:r>
              <a:rPr lang="it-IT" dirty="0"/>
              <a:t>. L’uomo è qualcosa che deve essere superato. Che avete fatto per superarlo? Tutti gli esseri hanno creato qualcosa al di sopra di sé: e voi volete essere il riflusso in questa grande marea e retrocedere alla bestia piuttosto che superare l’uomo? Che cos’è per l’uomo la scimmia? Un ghigno o una vergogna dolorosa. E questo appunto ha da essere l’uomo per il superuomo: un ghigno o una dolorosa vergogna. Avete percorso il cammino dal verme all’uomo, e molto in voi ha ancora del verme. In passato foste scimmie, e ancor oggi l’uomo è più scimmia di qualsiasi scimmia.</a:t>
            </a:r>
          </a:p>
          <a:p>
            <a:pPr marL="45720" indent="0"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 </a:t>
            </a:r>
            <a:r>
              <a:rPr lang="it-IT" i="1" dirty="0" smtClean="0"/>
              <a:t>Così parlò Zarathustra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423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E il più saggio tra voi non è altro che un’ibrida disarmonia di pianta e spettro. Voglio forse che diventiate uno spettro o una pianta?</a:t>
            </a:r>
          </a:p>
          <a:p>
            <a:r>
              <a:rPr lang="it-IT" dirty="0"/>
              <a:t>Ecco, io vi insegno il superuomo! Il superuomo è il senso della terra. Dica la vostra volontà: </a:t>
            </a:r>
            <a:r>
              <a:rPr lang="it-IT" i="1" dirty="0"/>
              <a:t>sia</a:t>
            </a:r>
            <a:r>
              <a:rPr lang="it-IT" dirty="0"/>
              <a:t> il superuomo il senso della terra!</a:t>
            </a:r>
          </a:p>
          <a:p>
            <a:r>
              <a:rPr lang="it-IT" dirty="0"/>
              <a:t>Vi scongiuro, fratelli, </a:t>
            </a:r>
            <a:r>
              <a:rPr lang="it-IT" i="1" dirty="0"/>
              <a:t>rimanete fedeli alla terra</a:t>
            </a:r>
            <a:r>
              <a:rPr lang="it-IT" dirty="0"/>
              <a:t> e non credete a quelli che vi parlano di </a:t>
            </a:r>
            <a:r>
              <a:rPr lang="it-IT" dirty="0" err="1"/>
              <a:t>sovraterrene</a:t>
            </a:r>
            <a:r>
              <a:rPr lang="it-IT" dirty="0"/>
              <a:t> speranze! Lo sappiamo o no: costoro esercitano un veneficio. Dispregiatori della vita essi sono, moribondi e avvelenati essi stessi, hanno stancato la terra: possano scomparire!</a:t>
            </a:r>
          </a:p>
          <a:p>
            <a:r>
              <a:rPr lang="it-IT" dirty="0"/>
              <a:t>Un tempo il sacrilegio contro Dio era il massimo sacrilegio, ma Dio è morto, e così son morti tutti questi sacrileghi. Commettere il sacrilegio contro la terra, questa è oggi la cosa più orribile, e apprezzare le viscere dell’imperscrutabile più del senso della terra!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964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1871, </a:t>
            </a:r>
            <a:r>
              <a:rPr lang="it-IT" b="1" i="1" dirty="0" smtClean="0">
                <a:solidFill>
                  <a:srgbClr val="FF0000"/>
                </a:solidFill>
              </a:rPr>
              <a:t>La nascita della tragedia</a:t>
            </a:r>
            <a:r>
              <a:rPr lang="it-IT" dirty="0" smtClean="0"/>
              <a:t>.</a:t>
            </a:r>
          </a:p>
          <a:p>
            <a:r>
              <a:rPr lang="it-IT" dirty="0" smtClean="0"/>
              <a:t>Critica ad una visione della classicità appiattita sul V secolo.</a:t>
            </a:r>
          </a:p>
          <a:p>
            <a:r>
              <a:rPr lang="it-IT" dirty="0" smtClean="0"/>
              <a:t>Ispirato da </a:t>
            </a:r>
            <a:r>
              <a:rPr lang="it-IT" b="1" dirty="0" smtClean="0">
                <a:solidFill>
                  <a:srgbClr val="FF0000"/>
                </a:solidFill>
              </a:rPr>
              <a:t>Schopenhauer</a:t>
            </a:r>
            <a:r>
              <a:rPr lang="it-IT" dirty="0" smtClean="0"/>
              <a:t>: il mondo è governato dal principio irrazionale del dolore.</a:t>
            </a:r>
          </a:p>
          <a:p>
            <a:r>
              <a:rPr lang="it-IT" dirty="0" smtClean="0"/>
              <a:t>Ma a differenza di Schopenhauer, Nietzsche non propone la rinuncia, ma l’accettazione </a:t>
            </a:r>
            <a:r>
              <a:rPr lang="it-IT" b="1" dirty="0" smtClean="0">
                <a:solidFill>
                  <a:srgbClr val="FF0000"/>
                </a:solidFill>
              </a:rPr>
              <a:t>eroica e tragica </a:t>
            </a:r>
            <a:r>
              <a:rPr lang="it-IT" dirty="0" smtClean="0"/>
              <a:t>del dolore.</a:t>
            </a:r>
          </a:p>
          <a:p>
            <a:r>
              <a:rPr lang="it-IT" dirty="0" smtClean="0"/>
              <a:t>La tragedia greca è la vera chiave per capire la realtà: </a:t>
            </a:r>
            <a:r>
              <a:rPr lang="it-IT" b="1" dirty="0" smtClean="0">
                <a:solidFill>
                  <a:srgbClr val="FF0000"/>
                </a:solidFill>
              </a:rPr>
              <a:t>Apollo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e </a:t>
            </a:r>
            <a:r>
              <a:rPr lang="it-IT" b="1" dirty="0" smtClean="0">
                <a:solidFill>
                  <a:srgbClr val="FF0000"/>
                </a:solidFill>
              </a:rPr>
              <a:t>Dioniso</a:t>
            </a:r>
            <a:r>
              <a:rPr lang="it-IT" dirty="0" smtClean="0"/>
              <a:t>, la luce e le tenebre, la misura e la passione, si integrano nella tragedia.</a:t>
            </a:r>
          </a:p>
          <a:p>
            <a:r>
              <a:rPr lang="it-IT" dirty="0" smtClean="0"/>
              <a:t>Il dionisiaco è il </a:t>
            </a:r>
            <a:r>
              <a:rPr lang="it-IT" b="1" dirty="0" smtClean="0">
                <a:solidFill>
                  <a:srgbClr val="FF0000"/>
                </a:solidFill>
              </a:rPr>
              <a:t>sì</a:t>
            </a:r>
            <a:r>
              <a:rPr lang="it-IT" dirty="0" smtClean="0"/>
              <a:t> alla vita, l’apollineo è la costrizione della vita dentro la </a:t>
            </a:r>
            <a:r>
              <a:rPr lang="it-IT" b="1" dirty="0" smtClean="0">
                <a:solidFill>
                  <a:srgbClr val="FF0000"/>
                </a:solidFill>
              </a:rPr>
              <a:t>forma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concettuale.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Socrate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è la morte della tragedia: cerca di rassicurare attraverso una visione teoretica delle cose.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Apollineo e dionisiaco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7093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Socrate e il Cristianesimo:</a:t>
            </a:r>
          </a:p>
          <a:p>
            <a:pPr lvl="1"/>
            <a:r>
              <a:rPr lang="it-IT" dirty="0" smtClean="0"/>
              <a:t>Tentativo di dare risposte, consolazioni, spiegazioni.</a:t>
            </a:r>
          </a:p>
          <a:p>
            <a:endParaRPr lang="it-IT" dirty="0"/>
          </a:p>
          <a:p>
            <a:r>
              <a:rPr lang="it-IT" b="1" dirty="0" smtClean="0">
                <a:solidFill>
                  <a:srgbClr val="FF0000"/>
                </a:solidFill>
              </a:rPr>
              <a:t>Wagner</a:t>
            </a:r>
            <a:r>
              <a:rPr lang="it-IT" dirty="0" smtClean="0"/>
              <a:t>: la speranza di ritornare al tragico.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Filosofie anti-tragiche</a:t>
            </a: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454" y="2852936"/>
            <a:ext cx="25241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19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  <a:p>
            <a:r>
              <a:rPr lang="it-IT" dirty="0" smtClean="0"/>
              <a:t>1873, </a:t>
            </a:r>
            <a:r>
              <a:rPr lang="it-IT" i="1" dirty="0" smtClean="0"/>
              <a:t>Su verità e menzogna in senso </a:t>
            </a:r>
            <a:r>
              <a:rPr lang="it-IT" i="1" dirty="0" err="1" smtClean="0"/>
              <a:t>extramorale</a:t>
            </a:r>
            <a:r>
              <a:rPr lang="it-IT" dirty="0" smtClean="0"/>
              <a:t>.</a:t>
            </a:r>
            <a:endParaRPr lang="it-IT" dirty="0"/>
          </a:p>
          <a:p>
            <a:r>
              <a:rPr lang="it-IT" dirty="0" smtClean="0"/>
              <a:t>Critica allo </a:t>
            </a:r>
            <a:r>
              <a:rPr lang="it-IT" b="1" dirty="0" smtClean="0">
                <a:solidFill>
                  <a:srgbClr val="FF0000"/>
                </a:solidFill>
              </a:rPr>
              <a:t>scientismo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positivista.</a:t>
            </a:r>
          </a:p>
          <a:p>
            <a:r>
              <a:rPr lang="it-IT" dirty="0" smtClean="0"/>
              <a:t>Non esistono fatti, ma solo </a:t>
            </a:r>
            <a:r>
              <a:rPr lang="it-IT" b="1" dirty="0" smtClean="0">
                <a:solidFill>
                  <a:srgbClr val="FF0000"/>
                </a:solidFill>
              </a:rPr>
              <a:t>interpretazioni</a:t>
            </a:r>
            <a:r>
              <a:rPr lang="it-IT" dirty="0" smtClean="0"/>
              <a:t>.</a:t>
            </a:r>
          </a:p>
          <a:p>
            <a:r>
              <a:rPr lang="it-IT" dirty="0" smtClean="0"/>
              <a:t>Il soggetto costruisce la verità a partire dalla sua </a:t>
            </a:r>
            <a:r>
              <a:rPr lang="it-IT" b="1" dirty="0" smtClean="0">
                <a:solidFill>
                  <a:srgbClr val="FF0000"/>
                </a:solidFill>
              </a:rPr>
              <a:t>esistenza</a:t>
            </a:r>
            <a:r>
              <a:rPr lang="it-IT" dirty="0" smtClean="0"/>
              <a:t>.</a:t>
            </a:r>
          </a:p>
          <a:p>
            <a:r>
              <a:rPr lang="it-IT" dirty="0" smtClean="0"/>
              <a:t>Pretendere che esista un </a:t>
            </a:r>
            <a:r>
              <a:rPr lang="it-IT" b="1" dirty="0" smtClean="0">
                <a:solidFill>
                  <a:srgbClr val="FF0000"/>
                </a:solidFill>
              </a:rPr>
              <a:t>sistema di valori </a:t>
            </a:r>
            <a:r>
              <a:rPr lang="it-IT" dirty="0" smtClean="0"/>
              <a:t>esterni a cui adeguarsi distrugge la tensione vitale del soggetto.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Prospettivismo </a:t>
            </a: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7907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88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 contrasto con </a:t>
            </a:r>
            <a:r>
              <a:rPr lang="it-IT" b="1" dirty="0" smtClean="0">
                <a:solidFill>
                  <a:srgbClr val="FF0000"/>
                </a:solidFill>
              </a:rPr>
              <a:t>la nottola di Minerva</a:t>
            </a:r>
            <a:r>
              <a:rPr lang="it-IT" dirty="0" smtClean="0"/>
              <a:t>: lo spirito riflessivo hegeliano.</a:t>
            </a:r>
          </a:p>
          <a:p>
            <a:r>
              <a:rPr lang="it-IT" i="1" dirty="0" smtClean="0"/>
              <a:t>Gaia scienza</a:t>
            </a:r>
            <a:r>
              <a:rPr lang="it-IT" dirty="0" smtClean="0"/>
              <a:t>: la vita come esperimento.</a:t>
            </a:r>
          </a:p>
          <a:p>
            <a:pPr lvl="1"/>
            <a:r>
              <a:rPr lang="it-IT" dirty="0" smtClean="0"/>
              <a:t>La scienza è </a:t>
            </a:r>
            <a:r>
              <a:rPr lang="it-IT" b="1" dirty="0" smtClean="0">
                <a:solidFill>
                  <a:srgbClr val="FF0000"/>
                </a:solidFill>
              </a:rPr>
              <a:t>gaia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perché non ha la solennità del concetto, è gioco.</a:t>
            </a:r>
          </a:p>
          <a:p>
            <a:r>
              <a:rPr lang="it-IT" dirty="0" smtClean="0"/>
              <a:t>Immagine del </a:t>
            </a:r>
            <a:r>
              <a:rPr lang="it-IT" b="1" dirty="0" smtClean="0">
                <a:solidFill>
                  <a:srgbClr val="FF0000"/>
                </a:solidFill>
              </a:rPr>
              <a:t>navigatore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audace, Colombo, che lascia il vecchio continente alla ricerca del nuovo mondo.</a:t>
            </a:r>
          </a:p>
          <a:p>
            <a:r>
              <a:rPr lang="it-IT" dirty="0" smtClean="0"/>
              <a:t>Ciò vuol dire abbandono dei </a:t>
            </a:r>
            <a:r>
              <a:rPr lang="it-IT" b="1" dirty="0" smtClean="0">
                <a:solidFill>
                  <a:srgbClr val="FF0000"/>
                </a:solidFill>
              </a:rPr>
              <a:t>valori tradizionali</a:t>
            </a:r>
            <a:r>
              <a:rPr lang="it-IT" dirty="0" smtClean="0"/>
              <a:t>, imposti dall’esterno, e creazione di nuovi valori.</a:t>
            </a:r>
          </a:p>
          <a:p>
            <a:r>
              <a:rPr lang="it-IT" dirty="0" smtClean="0"/>
              <a:t>Lo spirito libero diffida delle concezioni generali del mondo e si fa orfano di ogni </a:t>
            </a:r>
            <a:r>
              <a:rPr lang="it-IT" b="1" dirty="0" smtClean="0">
                <a:solidFill>
                  <a:srgbClr val="FF0000"/>
                </a:solidFill>
              </a:rPr>
              <a:t>metafisica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filosofia del mattino</a:t>
            </a:r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941168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82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Aforisma 125 della </a:t>
            </a:r>
            <a:r>
              <a:rPr lang="it-IT" i="1" dirty="0" smtClean="0"/>
              <a:t>Gaia scienza</a:t>
            </a:r>
            <a:r>
              <a:rPr lang="it-IT" dirty="0" smtClean="0"/>
              <a:t>.</a:t>
            </a:r>
          </a:p>
          <a:p>
            <a:r>
              <a:rPr lang="it-IT" dirty="0" smtClean="0"/>
              <a:t>È l’ingresso del nichilismo.</a:t>
            </a:r>
          </a:p>
          <a:p>
            <a:r>
              <a:rPr lang="it-IT" dirty="0" smtClean="0"/>
              <a:t>I valori costruiti dalla tradizione cristiana si fondano sul nulla.</a:t>
            </a:r>
          </a:p>
          <a:p>
            <a:r>
              <a:rPr lang="it-IT" dirty="0" smtClean="0"/>
              <a:t>Dio stesso si rivela come la nostra più lunga menzogna.</a:t>
            </a:r>
          </a:p>
          <a:p>
            <a:r>
              <a:rPr lang="it-IT" dirty="0" smtClean="0"/>
              <a:t>La strada è aperta per Zarathustra. 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morte di Dio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9939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125. </a:t>
            </a:r>
            <a:r>
              <a:rPr lang="it-IT" i="1" dirty="0"/>
              <a:t>L’uomo folle</a:t>
            </a:r>
            <a:r>
              <a:rPr lang="it-IT" dirty="0"/>
              <a:t>. – Avete sentito di quel folle uomo che accese una lanterna alla chiara luce del mattino, corse al mercato e si mise a gridare incessantemente: “Cerco Dio! Cerco Dio!”. E poiché proprio là si trovavano raccolti molti di quelli che non credevano in Dio, suscitò grandi risa. “È forse perduto?” disse uno. “Si è perduto come un bambino?” fece un altro. “0ppure sta ben nascosto? Ha paura di noi? Si è imbarcato? È emigrato?” – gridavano e ridevano in una gran confusione. Il folle uomo balzò in mezzo a loro e li trapassò con i suoi sguardi: “Dove se n’è andato Dio? – gridò – ve lo voglio dire! </a:t>
            </a:r>
            <a:r>
              <a:rPr lang="it-IT" i="1" dirty="0"/>
              <a:t>Siamo stati noi ad ucciderlo</a:t>
            </a:r>
            <a:r>
              <a:rPr lang="it-IT" dirty="0"/>
              <a:t>: voi e io! Siamo noi tutti i suoi assassini! Ma come abbiamo fatto questo? Come potemmo vuotare il mare bevendolo fino all’ultima goccia? Chi ci dètte la spugna per strusciar via l’intero orizzonte? Che mai facemmo, a sciogliere questa terra dalla catena del suo sole? Dov’è che si muove ora? Dov’è che ci moviamo noi? Via da tutti i soli? Non è il nostro un eterno precipitare? E all’indietro, di fianco, in avanti, da tutti i lati? Esiste ancora un alto e un basso? Non stiamo forse vagando come attraverso un infinito nulla? Non alita su di noi lo spazio vuoto? Non si è fatto </a:t>
            </a:r>
            <a:r>
              <a:rPr lang="it-IT" dirty="0" err="1"/>
              <a:t>piú</a:t>
            </a:r>
            <a:r>
              <a:rPr lang="it-IT" dirty="0"/>
              <a:t> freddo? Non seguita a venire notte, sempre </a:t>
            </a:r>
            <a:r>
              <a:rPr lang="it-IT" dirty="0" err="1"/>
              <a:t>piú</a:t>
            </a:r>
            <a:r>
              <a:rPr lang="it-IT" dirty="0"/>
              <a:t> notte? Non dobbiamo accendere lanterne la mattina? Dello strepito che fanno i becchini mentre seppelliscono Dio, non udiamo dunque nulla? Non fiutiamo ancora il lezzo della divina putrefazione? Anche gli </a:t>
            </a:r>
            <a:r>
              <a:rPr lang="it-IT" dirty="0" err="1"/>
              <a:t>dèi</a:t>
            </a:r>
            <a:r>
              <a:rPr lang="it-IT" dirty="0"/>
              <a:t> si decompongono! Dio è morto! Dio resta morto! E noi lo abbiamo ucciso! 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Gaia scienza 125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0964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1400" dirty="0"/>
              <a:t>Come ci consoleremo noi, gli assassini di tutti gli assassini? Quanto di </a:t>
            </a:r>
            <a:r>
              <a:rPr lang="it-IT" sz="1400" dirty="0" err="1"/>
              <a:t>piú</a:t>
            </a:r>
            <a:r>
              <a:rPr lang="it-IT" sz="1400" dirty="0"/>
              <a:t> sacro e di </a:t>
            </a:r>
            <a:r>
              <a:rPr lang="it-IT" sz="1400" dirty="0" err="1"/>
              <a:t>piú</a:t>
            </a:r>
            <a:r>
              <a:rPr lang="it-IT" sz="1400" dirty="0"/>
              <a:t> possente il mondo possedeva fino ad oggi, si è dissanguato sotto i nostri coltelli; chi detergerà da noi questo sangue? Con quale acqua potremmo noi lavarci? Quali riti </a:t>
            </a:r>
            <a:r>
              <a:rPr lang="it-IT" sz="1400" dirty="0" err="1"/>
              <a:t>espiatòri</a:t>
            </a:r>
            <a:r>
              <a:rPr lang="it-IT" sz="1400" dirty="0"/>
              <a:t>, quali giochi sacri dovremo noi inventare? Non è troppo grande, per noi, la grandezza di questa azione? Non dobbiamo noi stessi diventare </a:t>
            </a:r>
            <a:r>
              <a:rPr lang="it-IT" sz="1400" dirty="0" err="1"/>
              <a:t>dèi</a:t>
            </a:r>
            <a:r>
              <a:rPr lang="it-IT" sz="1400" dirty="0"/>
              <a:t>, per apparire almeno degni di essa? Non ci fu mai un’azione </a:t>
            </a:r>
            <a:r>
              <a:rPr lang="it-IT" sz="1400" dirty="0" err="1"/>
              <a:t>piú</a:t>
            </a:r>
            <a:r>
              <a:rPr lang="it-IT" sz="1400" dirty="0"/>
              <a:t> grande: tutti coloro che verranno dopo di noi apparterranno, in </a:t>
            </a:r>
            <a:r>
              <a:rPr lang="it-IT" sz="1400" dirty="0" err="1"/>
              <a:t>virtú</a:t>
            </a:r>
            <a:r>
              <a:rPr lang="it-IT" sz="1400" dirty="0"/>
              <a:t> di questa azione, ad una storia </a:t>
            </a:r>
            <a:r>
              <a:rPr lang="it-IT" sz="1400" dirty="0" err="1"/>
              <a:t>piú</a:t>
            </a:r>
            <a:r>
              <a:rPr lang="it-IT" sz="1400" dirty="0"/>
              <a:t> alta di quanto mai siano state tutte le storie fino ad oggi!”. A questo punto il folle uomo tacque, e rivolse di nuovo lo sguardo sui suoi ascoltatori: anch’essi tacevano e lo guardavano stupiti. Finalmente gettò a terra la sua lanterna che andò in frantumi e si spense. “Vengo troppo presto – </a:t>
            </a:r>
            <a:r>
              <a:rPr lang="it-IT" sz="1400" dirty="0" err="1"/>
              <a:t>proseguí</a:t>
            </a:r>
            <a:r>
              <a:rPr lang="it-IT" sz="1400" dirty="0"/>
              <a:t> – non è ancora il mio tempo. Questo enorme avvenimento è ancora per strada e sta facendo il suo cammino: non è ancora arrivato fino alle orecchie degli uomini. Fulmine e tuono vogliono tempo, il lume delle costellazioni vuole tempo, le azioni vogliono tempo, anche dopo essere state compiute, perché siano vedute e ascoltate. Quest’azione è ancora sempre </a:t>
            </a:r>
            <a:r>
              <a:rPr lang="it-IT" sz="1400" dirty="0" err="1"/>
              <a:t>piú</a:t>
            </a:r>
            <a:r>
              <a:rPr lang="it-IT" sz="1400" dirty="0"/>
              <a:t> lontana da loro delle </a:t>
            </a:r>
            <a:r>
              <a:rPr lang="it-IT" sz="1400" dirty="0" err="1"/>
              <a:t>piú</a:t>
            </a:r>
            <a:r>
              <a:rPr lang="it-IT" sz="1400" dirty="0"/>
              <a:t> lontane costellazioni: eppure son loro che l’hanno compiuta!”. Si racconta ancora che l’uomo folle abbia fatto irruzione, quello stesso giorno, in diverse chiese e quivi abbia intonato il suo Requiem </a:t>
            </a:r>
            <a:r>
              <a:rPr lang="it-IT" sz="1400" dirty="0" err="1"/>
              <a:t>aeternam</a:t>
            </a:r>
            <a:r>
              <a:rPr lang="it-IT" sz="1400" dirty="0"/>
              <a:t> Deo. Cacciatone fuori e interrogato, si dice che si fosse limitato a rispondere invariabilmente in questo modo: “Che altro sono ancora queste chiese, se non le fosse e i sepolcri di Dio?”.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4220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Superuomo (</a:t>
            </a:r>
            <a:r>
              <a:rPr lang="it-IT" dirty="0" err="1" smtClean="0">
                <a:latin typeface="Times New Roman"/>
                <a:cs typeface="Times New Roman"/>
              </a:rPr>
              <a:t>Ü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bermensch</a:t>
            </a:r>
            <a:r>
              <a:rPr lang="it-IT" dirty="0" smtClean="0"/>
              <a:t>).</a:t>
            </a:r>
          </a:p>
          <a:p>
            <a:r>
              <a:rPr lang="it-IT" dirty="0" smtClean="0"/>
              <a:t>Eterno ritorno.</a:t>
            </a:r>
          </a:p>
          <a:p>
            <a:r>
              <a:rPr lang="it-IT" dirty="0" smtClean="0"/>
              <a:t>Volontà di potenza.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tre insegnamenti fondamentali di </a:t>
            </a:r>
            <a:r>
              <a:rPr lang="it-IT" dirty="0" smtClean="0"/>
              <a:t>Zarathustra</a:t>
            </a:r>
            <a:endParaRPr lang="it-I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73375"/>
            <a:ext cx="4144781" cy="4934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53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Non è da intendere in senso </a:t>
            </a:r>
            <a:r>
              <a:rPr lang="it-IT" b="1" dirty="0" smtClean="0">
                <a:solidFill>
                  <a:srgbClr val="FF0000"/>
                </a:solidFill>
              </a:rPr>
              <a:t>evoluzionistico</a:t>
            </a:r>
            <a:r>
              <a:rPr lang="it-IT" dirty="0" smtClean="0"/>
              <a:t>.</a:t>
            </a:r>
          </a:p>
          <a:p>
            <a:r>
              <a:rPr lang="it-IT" dirty="0" smtClean="0"/>
              <a:t>L’</a:t>
            </a:r>
            <a:r>
              <a:rPr lang="it-IT" dirty="0" err="1" smtClean="0"/>
              <a:t>oltreuomo</a:t>
            </a:r>
            <a:r>
              <a:rPr lang="it-IT" dirty="0" smtClean="0"/>
              <a:t> è l’eroe affermatore, figura luminosa, che non chiude gli occhi neppure davanti alle verità più orribili.</a:t>
            </a:r>
          </a:p>
          <a:p>
            <a:r>
              <a:rPr lang="it-IT" dirty="0" smtClean="0"/>
              <a:t>Uomo della </a:t>
            </a:r>
            <a:r>
              <a:rPr lang="it-IT" b="1" i="1" dirty="0" smtClean="0">
                <a:solidFill>
                  <a:srgbClr val="FF0000"/>
                </a:solidFill>
              </a:rPr>
              <a:t>hybris</a:t>
            </a:r>
            <a:r>
              <a:rPr lang="it-IT" dirty="0" smtClean="0"/>
              <a:t>, del grande amore e del grande disprezzo.</a:t>
            </a:r>
          </a:p>
          <a:p>
            <a:r>
              <a:rPr lang="it-IT" dirty="0" smtClean="0"/>
              <a:t>È senza morale, è precristiano.</a:t>
            </a:r>
          </a:p>
          <a:p>
            <a:r>
              <a:rPr lang="it-IT" dirty="0" smtClean="0"/>
              <a:t>È </a:t>
            </a:r>
            <a:r>
              <a:rPr lang="it-IT" b="1" dirty="0" smtClean="0">
                <a:solidFill>
                  <a:srgbClr val="FF0000"/>
                </a:solidFill>
              </a:rPr>
              <a:t>l’opposto del crocifisso</a:t>
            </a:r>
            <a:r>
              <a:rPr lang="it-IT" dirty="0" smtClean="0"/>
              <a:t>, simbolo di sconfitta e di rassegnazione.</a:t>
            </a:r>
          </a:p>
          <a:p>
            <a:r>
              <a:rPr lang="it-IT" dirty="0" smtClean="0"/>
              <a:t>Fedeltà alla </a:t>
            </a:r>
            <a:r>
              <a:rPr lang="it-IT" b="1" dirty="0" smtClean="0">
                <a:solidFill>
                  <a:srgbClr val="FF0000"/>
                </a:solidFill>
              </a:rPr>
              <a:t>terra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vs consolazione in un mondo ultraterreno.</a:t>
            </a:r>
          </a:p>
          <a:p>
            <a:r>
              <a:rPr lang="it-IT" dirty="0" smtClean="0"/>
              <a:t>Dice </a:t>
            </a:r>
            <a:r>
              <a:rPr lang="it-IT" b="1" dirty="0" smtClean="0">
                <a:solidFill>
                  <a:srgbClr val="FF0000"/>
                </a:solidFill>
              </a:rPr>
              <a:t>sì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alla vita e la accetta come transizione e tramonto.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</a:t>
            </a:r>
            <a:r>
              <a:rPr lang="it-IT" dirty="0" err="1" smtClean="0"/>
              <a:t>oltreuomo</a:t>
            </a:r>
            <a:r>
              <a:rPr lang="it-IT" dirty="0"/>
              <a:t> (</a:t>
            </a:r>
            <a:r>
              <a:rPr lang="it-IT" dirty="0" err="1">
                <a:latin typeface="Times New Roman"/>
                <a:cs typeface="Times New Roman"/>
              </a:rPr>
              <a:t>Ü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bermensch</a:t>
            </a:r>
            <a:r>
              <a:rPr lang="it-IT" dirty="0" smtClean="0"/>
              <a:t>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844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«Così io volli che fu, così io voglio che sia, così io vorrò che sia».</a:t>
            </a:r>
          </a:p>
          <a:p>
            <a:r>
              <a:rPr lang="it-IT" dirty="0" smtClean="0"/>
              <a:t>Nietzsche rifiuta un’idea lineare del tempo, in cui permane una causalità, un </a:t>
            </a:r>
            <a:r>
              <a:rPr lang="it-IT" b="1" dirty="0" smtClean="0">
                <a:solidFill>
                  <a:srgbClr val="FF0000"/>
                </a:solidFill>
              </a:rPr>
              <a:t>finalismo</a:t>
            </a:r>
            <a:r>
              <a:rPr lang="it-IT" dirty="0" smtClean="0"/>
              <a:t>, una provvidenza.</a:t>
            </a:r>
          </a:p>
          <a:p>
            <a:r>
              <a:rPr lang="it-IT" dirty="0" smtClean="0"/>
              <a:t>L’eterno ritorno non è però </a:t>
            </a:r>
            <a:r>
              <a:rPr lang="it-IT" b="1" dirty="0" smtClean="0">
                <a:solidFill>
                  <a:srgbClr val="FF0000"/>
                </a:solidFill>
              </a:rPr>
              <a:t>fatalismo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in cui si è condannati a rivivere le stesse esperienze, altrimenti anche l’</a:t>
            </a:r>
            <a:r>
              <a:rPr lang="it-IT" dirty="0" err="1" smtClean="0"/>
              <a:t>oltreuomo</a:t>
            </a:r>
            <a:r>
              <a:rPr lang="it-IT" dirty="0" smtClean="0"/>
              <a:t> sarebbe solo un passaggio.</a:t>
            </a:r>
          </a:p>
          <a:p>
            <a:r>
              <a:rPr lang="it-IT" dirty="0" smtClean="0"/>
              <a:t>L’</a:t>
            </a:r>
            <a:r>
              <a:rPr lang="it-IT" i="1" dirty="0" smtClean="0">
                <a:solidFill>
                  <a:srgbClr val="FF0000"/>
                </a:solidFill>
              </a:rPr>
              <a:t>amor</a:t>
            </a:r>
            <a:r>
              <a:rPr lang="it-IT" dirty="0" smtClean="0"/>
              <a:t> </a:t>
            </a:r>
            <a:r>
              <a:rPr lang="it-IT" i="1" dirty="0" smtClean="0">
                <a:solidFill>
                  <a:srgbClr val="FF0000"/>
                </a:solidFill>
              </a:rPr>
              <a:t>fati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è invece l’adesione consapevole e volontaristica al caso.</a:t>
            </a:r>
          </a:p>
          <a:p>
            <a:r>
              <a:rPr lang="it-IT" dirty="0" smtClean="0"/>
              <a:t>Si tratta non di un primato del tempo, ma dell’</a:t>
            </a:r>
            <a:r>
              <a:rPr lang="it-IT" b="1" dirty="0" smtClean="0">
                <a:solidFill>
                  <a:srgbClr val="FF0000"/>
                </a:solidFill>
              </a:rPr>
              <a:t>attimo</a:t>
            </a:r>
            <a:r>
              <a:rPr lang="it-IT" dirty="0" smtClean="0"/>
              <a:t>. Che contiene in sé tutto il tempo.</a:t>
            </a:r>
          </a:p>
          <a:p>
            <a:r>
              <a:rPr lang="it-IT" dirty="0" smtClean="0"/>
              <a:t>Solo in una visione non lineare, l’attimo può avere valore in sé e non in riferimento agli altri attimi.</a:t>
            </a:r>
          </a:p>
          <a:p>
            <a:r>
              <a:rPr lang="it-IT" dirty="0" smtClean="0"/>
              <a:t>Solo </a:t>
            </a:r>
            <a:r>
              <a:rPr lang="it-IT" b="1" dirty="0" smtClean="0">
                <a:solidFill>
                  <a:srgbClr val="FF0000"/>
                </a:solidFill>
              </a:rPr>
              <a:t>l’uomo felice</a:t>
            </a:r>
            <a:r>
              <a:rPr lang="it-IT" dirty="0" smtClean="0"/>
              <a:t>, cioè l’</a:t>
            </a:r>
            <a:r>
              <a:rPr lang="it-IT" dirty="0" err="1" smtClean="0"/>
              <a:t>oltreuomo</a:t>
            </a:r>
            <a:r>
              <a:rPr lang="it-IT" dirty="0" smtClean="0"/>
              <a:t>, può volere l’eterno ritorno.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L’eterno ritorno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8951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Dominio di sé.</a:t>
            </a:r>
          </a:p>
          <a:p>
            <a:r>
              <a:rPr lang="it-IT" dirty="0" smtClean="0"/>
              <a:t>Volontà che vuole se stessa.</a:t>
            </a:r>
          </a:p>
          <a:p>
            <a:r>
              <a:rPr lang="it-IT" dirty="0" smtClean="0"/>
              <a:t>Volontà libera di affermare se stessa.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Volontà di potenza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551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</a:t>
            </a:r>
            <a:r>
              <a:rPr lang="it-IT" b="1" dirty="0" smtClean="0">
                <a:solidFill>
                  <a:srgbClr val="FF0000"/>
                </a:solidFill>
              </a:rPr>
              <a:t>risentimento</a:t>
            </a:r>
            <a:r>
              <a:rPr lang="it-IT" dirty="0" smtClean="0"/>
              <a:t>.</a:t>
            </a:r>
          </a:p>
          <a:p>
            <a:r>
              <a:rPr lang="it-IT" dirty="0" smtClean="0"/>
              <a:t>L’uomo occidentale/cristiano ha innalzato </a:t>
            </a:r>
            <a:r>
              <a:rPr lang="it-IT" b="1" dirty="0" smtClean="0">
                <a:solidFill>
                  <a:srgbClr val="FF0000"/>
                </a:solidFill>
              </a:rPr>
              <a:t>l’umiltà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a valore sommo. La morale diventa la consolazione dei deboli.</a:t>
            </a:r>
          </a:p>
          <a:p>
            <a:r>
              <a:rPr lang="it-IT" dirty="0" smtClean="0"/>
              <a:t>L’uomo forte è considerato </a:t>
            </a:r>
            <a:r>
              <a:rPr lang="it-IT" b="1" dirty="0" smtClean="0">
                <a:solidFill>
                  <a:srgbClr val="FF0000"/>
                </a:solidFill>
              </a:rPr>
              <a:t>immorale</a:t>
            </a:r>
            <a:r>
              <a:rPr lang="it-IT" dirty="0" smtClean="0"/>
              <a:t>: «Circe di tutti i filosofi, la morale è il sonno della vita».</a:t>
            </a:r>
          </a:p>
          <a:p>
            <a:r>
              <a:rPr lang="it-IT" dirty="0" smtClean="0"/>
              <a:t>L’uomo </a:t>
            </a:r>
            <a:r>
              <a:rPr lang="it-IT" b="1" dirty="0" smtClean="0">
                <a:solidFill>
                  <a:srgbClr val="FF0000"/>
                </a:solidFill>
              </a:rPr>
              <a:t>schiavo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è animato dal risentimento perché non sa accettare la propria impotenza.</a:t>
            </a:r>
          </a:p>
          <a:p>
            <a:r>
              <a:rPr lang="it-IT" dirty="0" smtClean="0"/>
              <a:t>Attraverso la </a:t>
            </a:r>
            <a:r>
              <a:rPr lang="it-IT" b="1" dirty="0" smtClean="0">
                <a:solidFill>
                  <a:srgbClr val="FF0000"/>
                </a:solidFill>
              </a:rPr>
              <a:t>morale</a:t>
            </a:r>
            <a:r>
              <a:rPr lang="it-IT" dirty="0" smtClean="0"/>
              <a:t>, i deboli si vendicano dei forti.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L’</a:t>
            </a:r>
            <a:r>
              <a:rPr lang="it-IT" b="1" i="1" dirty="0" smtClean="0">
                <a:solidFill>
                  <a:srgbClr val="FF0000"/>
                </a:solidFill>
              </a:rPr>
              <a:t>Anticristo</a:t>
            </a:r>
            <a:r>
              <a:rPr lang="it-IT" dirty="0" smtClean="0"/>
              <a:t>: la fede cristiana è la più raffinata tecnica di annientamento della vita che la civiltà abbia saputo produrre.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Al di là del bene e del male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611560" y="5301208"/>
            <a:ext cx="799288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Il cristiano è un animale malato che fa della propria debolezza una virtù, proiettando in una illusoria vita oltre la morte il premio per le proprie sofferenze e frustrazioni.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304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morale del gregge</a:t>
            </a:r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636912"/>
            <a:ext cx="42672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601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glia">
  <a:themeElements>
    <a:clrScheme name="Griglia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glia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gli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434</TotalTime>
  <Words>1326</Words>
  <Application>Microsoft Office PowerPoint</Application>
  <PresentationFormat>Presentazione su schermo (4:3)</PresentationFormat>
  <Paragraphs>81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Griglia</vt:lpstr>
      <vt:lpstr>F. Nietzsche (1844-1900)</vt:lpstr>
      <vt:lpstr>Da Così parlò Zarathustra</vt:lpstr>
      <vt:lpstr>…</vt:lpstr>
      <vt:lpstr>Apollineo e dionisiaco</vt:lpstr>
      <vt:lpstr>Filosofie anti-tragiche</vt:lpstr>
      <vt:lpstr>Prospettivismo </vt:lpstr>
      <vt:lpstr>La filosofia del mattino</vt:lpstr>
      <vt:lpstr>La morte di Dio</vt:lpstr>
      <vt:lpstr>Gaia scienza 125</vt:lpstr>
      <vt:lpstr>…</vt:lpstr>
      <vt:lpstr>I tre insegnamenti fondamentali di Zarathustra</vt:lpstr>
      <vt:lpstr>L’oltreuomo (Übermensch)</vt:lpstr>
      <vt:lpstr>L’eterno ritorno</vt:lpstr>
      <vt:lpstr>Volontà di potenza</vt:lpstr>
      <vt:lpstr>Al di là del bene e del male</vt:lpstr>
      <vt:lpstr>La morale del gregge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F. Nietzsche (1844-1900)</dc:title>
  <dc:creator>utente</dc:creator>
  <cp:lastModifiedBy>Gaetano Piccolo</cp:lastModifiedBy>
  <cp:revision>17</cp:revision>
  <dcterms:created xsi:type="dcterms:W3CDTF">2013-11-11T09:29:53Z</dcterms:created>
  <dcterms:modified xsi:type="dcterms:W3CDTF">2013-11-15T07:50:41Z</dcterms:modified>
</cp:coreProperties>
</file>